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526" r:id="rId3"/>
    <p:sldId id="258" r:id="rId4"/>
    <p:sldId id="257" r:id="rId5"/>
    <p:sldId id="518" r:id="rId6"/>
    <p:sldId id="513" r:id="rId7"/>
    <p:sldId id="514" r:id="rId8"/>
    <p:sldId id="519" r:id="rId9"/>
    <p:sldId id="516" r:id="rId10"/>
    <p:sldId id="517" r:id="rId11"/>
    <p:sldId id="512" r:id="rId12"/>
    <p:sldId id="525" r:id="rId13"/>
    <p:sldId id="520" r:id="rId14"/>
    <p:sldId id="515" r:id="rId15"/>
    <p:sldId id="511" r:id="rId16"/>
    <p:sldId id="52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9698" autoAdjust="0"/>
  </p:normalViewPr>
  <p:slideViewPr>
    <p:cSldViewPr snapToGrid="0">
      <p:cViewPr varScale="1">
        <p:scale>
          <a:sx n="77" d="100"/>
          <a:sy n="77" d="100"/>
        </p:scale>
        <p:origin x="91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19D1E-0753-4C4F-8EA3-3F17285321F1}" type="datetimeFigureOut">
              <a:rPr lang="en-GB" smtClean="0"/>
              <a:t>07/06/2019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F8BFF-ADDE-46CF-9745-D426D1C71DF8}" type="slidenum">
              <a:rPr lang="en-GB" smtClean="0"/>
              <a:t>‹#›</a:t>
            </a:fld>
            <a:endParaRPr lang="en-GB"/>
          </a:p>
        </p:txBody>
      </p:sp>
    </p:spTree>
    <p:extLst>
      <p:ext uri="{BB962C8B-B14F-4D97-AF65-F5344CB8AC3E}">
        <p14:creationId xmlns:p14="http://schemas.microsoft.com/office/powerpoint/2010/main" val="3461685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Loss of symmetry and synkinesis</a:t>
            </a:r>
          </a:p>
        </p:txBody>
      </p:sp>
      <p:sp>
        <p:nvSpPr>
          <p:cNvPr id="4" name="Slide Number Placeholder 3"/>
          <p:cNvSpPr>
            <a:spLocks noGrp="1"/>
          </p:cNvSpPr>
          <p:nvPr>
            <p:ph type="sldNum" sz="quarter" idx="5"/>
          </p:nvPr>
        </p:nvSpPr>
        <p:spPr/>
        <p:txBody>
          <a:bodyPr/>
          <a:lstStyle/>
          <a:p>
            <a:fld id="{CA5F8BFF-ADDE-46CF-9745-D426D1C71DF8}" type="slidenum">
              <a:rPr lang="en-GB" smtClean="0"/>
              <a:t>13</a:t>
            </a:fld>
            <a:endParaRPr lang="en-GB"/>
          </a:p>
        </p:txBody>
      </p:sp>
    </p:spTree>
    <p:extLst>
      <p:ext uri="{BB962C8B-B14F-4D97-AF65-F5344CB8AC3E}">
        <p14:creationId xmlns:p14="http://schemas.microsoft.com/office/powerpoint/2010/main" val="894816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our next step is assessing the reinnervation after surgery at motor neuron level. </a:t>
            </a:r>
          </a:p>
          <a:p>
            <a:r>
              <a:rPr lang="en-US" dirty="0"/>
              <a:t>In </a:t>
            </a:r>
            <a:r>
              <a:rPr lang="en-US" dirty="0" err="1"/>
              <a:t>HDsEMG</a:t>
            </a:r>
            <a:r>
              <a:rPr lang="en-US" dirty="0"/>
              <a:t>, 64 monopolar EMG channel gives sufficient sparsity to decompose single motor unit action potentials from surface EMG using blind source separation algorithm.</a:t>
            </a:r>
          </a:p>
          <a:p>
            <a:r>
              <a:rPr lang="en-US" dirty="0"/>
              <a:t>Additionally the broader volume conductance of surface EMG enables identifying larger sample from actual population.  </a:t>
            </a:r>
          </a:p>
        </p:txBody>
      </p:sp>
      <p:sp>
        <p:nvSpPr>
          <p:cNvPr id="4" name="Slide Number Placeholder 3"/>
          <p:cNvSpPr>
            <a:spLocks noGrp="1"/>
          </p:cNvSpPr>
          <p:nvPr>
            <p:ph type="sldNum" sz="quarter" idx="5"/>
          </p:nvPr>
        </p:nvSpPr>
        <p:spPr/>
        <p:txBody>
          <a:bodyPr/>
          <a:lstStyle/>
          <a:p>
            <a:fld id="{BA999033-A7E2-4EAA-9B55-9820AA0922E3}" type="slidenum">
              <a:rPr lang="en-US" smtClean="0"/>
              <a:t>15</a:t>
            </a:fld>
            <a:endParaRPr lang="en-US"/>
          </a:p>
        </p:txBody>
      </p:sp>
    </p:spTree>
    <p:extLst>
      <p:ext uri="{BB962C8B-B14F-4D97-AF65-F5344CB8AC3E}">
        <p14:creationId xmlns:p14="http://schemas.microsoft.com/office/powerpoint/2010/main" val="1130139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638E-D550-403F-9751-675CD64FB2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1136638-76EA-4AC1-B4A3-AF682DFE94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42452CF-1DD5-403E-9532-05452132EAD8}"/>
              </a:ext>
            </a:extLst>
          </p:cNvPr>
          <p:cNvSpPr>
            <a:spLocks noGrp="1"/>
          </p:cNvSpPr>
          <p:nvPr>
            <p:ph type="dt" sz="half" idx="10"/>
          </p:nvPr>
        </p:nvSpPr>
        <p:spPr/>
        <p:txBody>
          <a:bodyPr/>
          <a:lstStyle/>
          <a:p>
            <a:fld id="{1235741A-1C1F-4131-B5B9-5CCE7185AA2E}" type="datetime1">
              <a:rPr lang="en-GB" smtClean="0"/>
              <a:t>07/06/2019</a:t>
            </a:fld>
            <a:endParaRPr lang="en-GB"/>
          </a:p>
        </p:txBody>
      </p:sp>
      <p:sp>
        <p:nvSpPr>
          <p:cNvPr id="5" name="Footer Placeholder 4">
            <a:extLst>
              <a:ext uri="{FF2B5EF4-FFF2-40B4-BE49-F238E27FC236}">
                <a16:creationId xmlns:a16="http://schemas.microsoft.com/office/drawing/2014/main" id="{8EF69F98-1AFA-4CA5-8ABE-4718585E9012}"/>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6" name="Slide Number Placeholder 5">
            <a:extLst>
              <a:ext uri="{FF2B5EF4-FFF2-40B4-BE49-F238E27FC236}">
                <a16:creationId xmlns:a16="http://schemas.microsoft.com/office/drawing/2014/main" id="{0A937678-625C-4D6D-BCD8-4049A5F6CA90}"/>
              </a:ext>
            </a:extLst>
          </p:cNvPr>
          <p:cNvSpPr>
            <a:spLocks noGrp="1"/>
          </p:cNvSpPr>
          <p:nvPr>
            <p:ph type="sldNum" sz="quarter" idx="12"/>
          </p:nvPr>
        </p:nvSpPr>
        <p:spPr/>
        <p:txBody>
          <a:bodyPr/>
          <a:lstStyle/>
          <a:p>
            <a:fld id="{0881E01F-3A8A-4510-923D-F6EBD9863DDC}" type="slidenum">
              <a:rPr lang="en-GB" smtClean="0"/>
              <a:t>‹#›</a:t>
            </a:fld>
            <a:endParaRPr lang="en-GB"/>
          </a:p>
        </p:txBody>
      </p:sp>
    </p:spTree>
    <p:extLst>
      <p:ext uri="{BB962C8B-B14F-4D97-AF65-F5344CB8AC3E}">
        <p14:creationId xmlns:p14="http://schemas.microsoft.com/office/powerpoint/2010/main" val="1870296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1212-7912-4AD9-8B12-5A2D4210E68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2A872E2-144A-421F-A088-F4E3093287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0E0E46-96DC-4D92-BFEE-3D090793C0C1}"/>
              </a:ext>
            </a:extLst>
          </p:cNvPr>
          <p:cNvSpPr>
            <a:spLocks noGrp="1"/>
          </p:cNvSpPr>
          <p:nvPr>
            <p:ph type="dt" sz="half" idx="10"/>
          </p:nvPr>
        </p:nvSpPr>
        <p:spPr/>
        <p:txBody>
          <a:bodyPr/>
          <a:lstStyle/>
          <a:p>
            <a:fld id="{37A3D949-BFD7-4D28-8691-E4AADDB23406}" type="datetime1">
              <a:rPr lang="en-GB" smtClean="0"/>
              <a:t>07/06/2019</a:t>
            </a:fld>
            <a:endParaRPr lang="en-GB"/>
          </a:p>
        </p:txBody>
      </p:sp>
      <p:sp>
        <p:nvSpPr>
          <p:cNvPr id="5" name="Footer Placeholder 4">
            <a:extLst>
              <a:ext uri="{FF2B5EF4-FFF2-40B4-BE49-F238E27FC236}">
                <a16:creationId xmlns:a16="http://schemas.microsoft.com/office/drawing/2014/main" id="{C9B2DB39-D4E1-4AAD-8EC3-65304848BA4B}"/>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6" name="Slide Number Placeholder 5">
            <a:extLst>
              <a:ext uri="{FF2B5EF4-FFF2-40B4-BE49-F238E27FC236}">
                <a16:creationId xmlns:a16="http://schemas.microsoft.com/office/drawing/2014/main" id="{335B3EDF-BD6E-4083-A905-1BE6A5DFF514}"/>
              </a:ext>
            </a:extLst>
          </p:cNvPr>
          <p:cNvSpPr>
            <a:spLocks noGrp="1"/>
          </p:cNvSpPr>
          <p:nvPr>
            <p:ph type="sldNum" sz="quarter" idx="12"/>
          </p:nvPr>
        </p:nvSpPr>
        <p:spPr/>
        <p:txBody>
          <a:bodyPr/>
          <a:lstStyle/>
          <a:p>
            <a:fld id="{0881E01F-3A8A-4510-923D-F6EBD9863DDC}" type="slidenum">
              <a:rPr lang="en-GB" smtClean="0"/>
              <a:t>‹#›</a:t>
            </a:fld>
            <a:endParaRPr lang="en-GB"/>
          </a:p>
        </p:txBody>
      </p:sp>
    </p:spTree>
    <p:extLst>
      <p:ext uri="{BB962C8B-B14F-4D97-AF65-F5344CB8AC3E}">
        <p14:creationId xmlns:p14="http://schemas.microsoft.com/office/powerpoint/2010/main" val="1584317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EA0836-78CE-4038-A100-435657C5B4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F515BD4-7994-4936-B5FD-4B783A63A6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00484D-1602-4C67-894F-4AAD621BE7F9}"/>
              </a:ext>
            </a:extLst>
          </p:cNvPr>
          <p:cNvSpPr>
            <a:spLocks noGrp="1"/>
          </p:cNvSpPr>
          <p:nvPr>
            <p:ph type="dt" sz="half" idx="10"/>
          </p:nvPr>
        </p:nvSpPr>
        <p:spPr/>
        <p:txBody>
          <a:bodyPr/>
          <a:lstStyle/>
          <a:p>
            <a:fld id="{EB34E1D7-7669-4C3B-AACA-15E284ECE145}" type="datetime1">
              <a:rPr lang="en-GB" smtClean="0"/>
              <a:t>07/06/2019</a:t>
            </a:fld>
            <a:endParaRPr lang="en-GB"/>
          </a:p>
        </p:txBody>
      </p:sp>
      <p:sp>
        <p:nvSpPr>
          <p:cNvPr id="5" name="Footer Placeholder 4">
            <a:extLst>
              <a:ext uri="{FF2B5EF4-FFF2-40B4-BE49-F238E27FC236}">
                <a16:creationId xmlns:a16="http://schemas.microsoft.com/office/drawing/2014/main" id="{A2BC30C5-A1BB-4465-AB64-3B1DFB553B43}"/>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6" name="Slide Number Placeholder 5">
            <a:extLst>
              <a:ext uri="{FF2B5EF4-FFF2-40B4-BE49-F238E27FC236}">
                <a16:creationId xmlns:a16="http://schemas.microsoft.com/office/drawing/2014/main" id="{3219B26F-007C-47B3-BEF1-CADB87EF68C8}"/>
              </a:ext>
            </a:extLst>
          </p:cNvPr>
          <p:cNvSpPr>
            <a:spLocks noGrp="1"/>
          </p:cNvSpPr>
          <p:nvPr>
            <p:ph type="sldNum" sz="quarter" idx="12"/>
          </p:nvPr>
        </p:nvSpPr>
        <p:spPr/>
        <p:txBody>
          <a:bodyPr/>
          <a:lstStyle/>
          <a:p>
            <a:fld id="{0881E01F-3A8A-4510-923D-F6EBD9863DDC}" type="slidenum">
              <a:rPr lang="en-GB" smtClean="0"/>
              <a:t>‹#›</a:t>
            </a:fld>
            <a:endParaRPr lang="en-GB"/>
          </a:p>
        </p:txBody>
      </p:sp>
    </p:spTree>
    <p:extLst>
      <p:ext uri="{BB962C8B-B14F-4D97-AF65-F5344CB8AC3E}">
        <p14:creationId xmlns:p14="http://schemas.microsoft.com/office/powerpoint/2010/main" val="225540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9EBF-4AEA-4A35-BDD0-CB80A6AB74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E7394F-7E36-45FF-A3DC-CC89BF1C14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0C9054-1CA9-4A39-971F-94793F9BDA76}"/>
              </a:ext>
            </a:extLst>
          </p:cNvPr>
          <p:cNvSpPr>
            <a:spLocks noGrp="1"/>
          </p:cNvSpPr>
          <p:nvPr>
            <p:ph type="dt" sz="half" idx="10"/>
          </p:nvPr>
        </p:nvSpPr>
        <p:spPr/>
        <p:txBody>
          <a:bodyPr/>
          <a:lstStyle/>
          <a:p>
            <a:fld id="{48D19175-71D8-4437-B4C1-7C63A173345E}" type="datetime1">
              <a:rPr lang="en-GB" smtClean="0"/>
              <a:t>07/06/2019</a:t>
            </a:fld>
            <a:endParaRPr lang="en-GB"/>
          </a:p>
        </p:txBody>
      </p:sp>
      <p:sp>
        <p:nvSpPr>
          <p:cNvPr id="5" name="Footer Placeholder 4">
            <a:extLst>
              <a:ext uri="{FF2B5EF4-FFF2-40B4-BE49-F238E27FC236}">
                <a16:creationId xmlns:a16="http://schemas.microsoft.com/office/drawing/2014/main" id="{848CF0EE-5A1C-4287-A7AC-F8B9DB3917FE}"/>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6" name="Slide Number Placeholder 5">
            <a:extLst>
              <a:ext uri="{FF2B5EF4-FFF2-40B4-BE49-F238E27FC236}">
                <a16:creationId xmlns:a16="http://schemas.microsoft.com/office/drawing/2014/main" id="{062FEE55-5509-4647-84B9-B348B713ED2B}"/>
              </a:ext>
            </a:extLst>
          </p:cNvPr>
          <p:cNvSpPr>
            <a:spLocks noGrp="1"/>
          </p:cNvSpPr>
          <p:nvPr>
            <p:ph type="sldNum" sz="quarter" idx="12"/>
          </p:nvPr>
        </p:nvSpPr>
        <p:spPr/>
        <p:txBody>
          <a:bodyPr/>
          <a:lstStyle/>
          <a:p>
            <a:fld id="{0881E01F-3A8A-4510-923D-F6EBD9863DDC}" type="slidenum">
              <a:rPr lang="en-GB" smtClean="0"/>
              <a:t>‹#›</a:t>
            </a:fld>
            <a:endParaRPr lang="en-GB"/>
          </a:p>
        </p:txBody>
      </p:sp>
    </p:spTree>
    <p:extLst>
      <p:ext uri="{BB962C8B-B14F-4D97-AF65-F5344CB8AC3E}">
        <p14:creationId xmlns:p14="http://schemas.microsoft.com/office/powerpoint/2010/main" val="338441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18CA7-C685-4907-B3E7-AAB65467E9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8328303-1C42-4E2D-A74A-9860F3B9D9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281F6A-D547-4529-B94A-4F69CBABBAA2}"/>
              </a:ext>
            </a:extLst>
          </p:cNvPr>
          <p:cNvSpPr>
            <a:spLocks noGrp="1"/>
          </p:cNvSpPr>
          <p:nvPr>
            <p:ph type="dt" sz="half" idx="10"/>
          </p:nvPr>
        </p:nvSpPr>
        <p:spPr/>
        <p:txBody>
          <a:bodyPr/>
          <a:lstStyle/>
          <a:p>
            <a:fld id="{375E97E6-8FB0-4F2F-873E-4075FC4542B8}" type="datetime1">
              <a:rPr lang="en-GB" smtClean="0"/>
              <a:t>07/06/2019</a:t>
            </a:fld>
            <a:endParaRPr lang="en-GB"/>
          </a:p>
        </p:txBody>
      </p:sp>
      <p:sp>
        <p:nvSpPr>
          <p:cNvPr id="5" name="Footer Placeholder 4">
            <a:extLst>
              <a:ext uri="{FF2B5EF4-FFF2-40B4-BE49-F238E27FC236}">
                <a16:creationId xmlns:a16="http://schemas.microsoft.com/office/drawing/2014/main" id="{366F2FA4-23D2-4956-A488-4E98B3BC9734}"/>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6" name="Slide Number Placeholder 5">
            <a:extLst>
              <a:ext uri="{FF2B5EF4-FFF2-40B4-BE49-F238E27FC236}">
                <a16:creationId xmlns:a16="http://schemas.microsoft.com/office/drawing/2014/main" id="{8E619C92-51FE-47CB-A832-F4743F713E27}"/>
              </a:ext>
            </a:extLst>
          </p:cNvPr>
          <p:cNvSpPr>
            <a:spLocks noGrp="1"/>
          </p:cNvSpPr>
          <p:nvPr>
            <p:ph type="sldNum" sz="quarter" idx="12"/>
          </p:nvPr>
        </p:nvSpPr>
        <p:spPr/>
        <p:txBody>
          <a:bodyPr/>
          <a:lstStyle/>
          <a:p>
            <a:fld id="{0881E01F-3A8A-4510-923D-F6EBD9863DDC}" type="slidenum">
              <a:rPr lang="en-GB" smtClean="0"/>
              <a:t>‹#›</a:t>
            </a:fld>
            <a:endParaRPr lang="en-GB"/>
          </a:p>
        </p:txBody>
      </p:sp>
    </p:spTree>
    <p:extLst>
      <p:ext uri="{BB962C8B-B14F-4D97-AF65-F5344CB8AC3E}">
        <p14:creationId xmlns:p14="http://schemas.microsoft.com/office/powerpoint/2010/main" val="184365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F1F0-360A-4A2A-AFC6-6C92C79EC3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5A0BF31-96A4-4F5C-ACEF-9676B832CD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46A025-96B1-426F-9590-B125ADDCAC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671019-52F9-4A6A-9598-E0C584E2FE2C}"/>
              </a:ext>
            </a:extLst>
          </p:cNvPr>
          <p:cNvSpPr>
            <a:spLocks noGrp="1"/>
          </p:cNvSpPr>
          <p:nvPr>
            <p:ph type="dt" sz="half" idx="10"/>
          </p:nvPr>
        </p:nvSpPr>
        <p:spPr/>
        <p:txBody>
          <a:bodyPr/>
          <a:lstStyle/>
          <a:p>
            <a:fld id="{8F76FA20-9EDE-477B-B73A-777F4AE1769B}" type="datetime1">
              <a:rPr lang="en-GB" smtClean="0"/>
              <a:t>07/06/2019</a:t>
            </a:fld>
            <a:endParaRPr lang="en-GB"/>
          </a:p>
        </p:txBody>
      </p:sp>
      <p:sp>
        <p:nvSpPr>
          <p:cNvPr id="6" name="Footer Placeholder 5">
            <a:extLst>
              <a:ext uri="{FF2B5EF4-FFF2-40B4-BE49-F238E27FC236}">
                <a16:creationId xmlns:a16="http://schemas.microsoft.com/office/drawing/2014/main" id="{09899B09-87E2-4A5D-9E4E-AB6833C6F3AC}"/>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7" name="Slide Number Placeholder 6">
            <a:extLst>
              <a:ext uri="{FF2B5EF4-FFF2-40B4-BE49-F238E27FC236}">
                <a16:creationId xmlns:a16="http://schemas.microsoft.com/office/drawing/2014/main" id="{4334A97A-AAA7-4B82-8092-BC3927AFE631}"/>
              </a:ext>
            </a:extLst>
          </p:cNvPr>
          <p:cNvSpPr>
            <a:spLocks noGrp="1"/>
          </p:cNvSpPr>
          <p:nvPr>
            <p:ph type="sldNum" sz="quarter" idx="12"/>
          </p:nvPr>
        </p:nvSpPr>
        <p:spPr/>
        <p:txBody>
          <a:bodyPr/>
          <a:lstStyle/>
          <a:p>
            <a:fld id="{0881E01F-3A8A-4510-923D-F6EBD9863DDC}" type="slidenum">
              <a:rPr lang="en-GB" smtClean="0"/>
              <a:t>‹#›</a:t>
            </a:fld>
            <a:endParaRPr lang="en-GB"/>
          </a:p>
        </p:txBody>
      </p:sp>
    </p:spTree>
    <p:extLst>
      <p:ext uri="{BB962C8B-B14F-4D97-AF65-F5344CB8AC3E}">
        <p14:creationId xmlns:p14="http://schemas.microsoft.com/office/powerpoint/2010/main" val="2971040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C40A2-E497-47D0-A58A-CC8F53E0143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66A777-1087-4ADC-8527-36B5326522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A6EE09-DE2F-4C2A-BC8D-6F6D5174E4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A4AC982-B37F-477E-8DD4-6F1268A3B4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5D2E31-4F0B-481C-BCAA-311A577D32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69FC02A-FFA6-445D-9958-D36BC1D1C053}"/>
              </a:ext>
            </a:extLst>
          </p:cNvPr>
          <p:cNvSpPr>
            <a:spLocks noGrp="1"/>
          </p:cNvSpPr>
          <p:nvPr>
            <p:ph type="dt" sz="half" idx="10"/>
          </p:nvPr>
        </p:nvSpPr>
        <p:spPr/>
        <p:txBody>
          <a:bodyPr/>
          <a:lstStyle/>
          <a:p>
            <a:fld id="{6A08D7A5-14A0-4058-B6F6-9097C050C2F1}" type="datetime1">
              <a:rPr lang="en-GB" smtClean="0"/>
              <a:t>07/06/2019</a:t>
            </a:fld>
            <a:endParaRPr lang="en-GB"/>
          </a:p>
        </p:txBody>
      </p:sp>
      <p:sp>
        <p:nvSpPr>
          <p:cNvPr id="8" name="Footer Placeholder 7">
            <a:extLst>
              <a:ext uri="{FF2B5EF4-FFF2-40B4-BE49-F238E27FC236}">
                <a16:creationId xmlns:a16="http://schemas.microsoft.com/office/drawing/2014/main" id="{8B5BA453-9E7D-4D2D-8CBF-A83483270645}"/>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9" name="Slide Number Placeholder 8">
            <a:extLst>
              <a:ext uri="{FF2B5EF4-FFF2-40B4-BE49-F238E27FC236}">
                <a16:creationId xmlns:a16="http://schemas.microsoft.com/office/drawing/2014/main" id="{58C607C9-7C81-464F-9CF3-401840033DAB}"/>
              </a:ext>
            </a:extLst>
          </p:cNvPr>
          <p:cNvSpPr>
            <a:spLocks noGrp="1"/>
          </p:cNvSpPr>
          <p:nvPr>
            <p:ph type="sldNum" sz="quarter" idx="12"/>
          </p:nvPr>
        </p:nvSpPr>
        <p:spPr/>
        <p:txBody>
          <a:bodyPr/>
          <a:lstStyle/>
          <a:p>
            <a:fld id="{0881E01F-3A8A-4510-923D-F6EBD9863DDC}" type="slidenum">
              <a:rPr lang="en-GB" smtClean="0"/>
              <a:t>‹#›</a:t>
            </a:fld>
            <a:endParaRPr lang="en-GB"/>
          </a:p>
        </p:txBody>
      </p:sp>
    </p:spTree>
    <p:extLst>
      <p:ext uri="{BB962C8B-B14F-4D97-AF65-F5344CB8AC3E}">
        <p14:creationId xmlns:p14="http://schemas.microsoft.com/office/powerpoint/2010/main" val="1356065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69C3-0749-44A8-9067-55413D1D0E8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A19DF1A-9E9F-425B-9373-12BB611C3897}"/>
              </a:ext>
            </a:extLst>
          </p:cNvPr>
          <p:cNvSpPr>
            <a:spLocks noGrp="1"/>
          </p:cNvSpPr>
          <p:nvPr>
            <p:ph type="dt" sz="half" idx="10"/>
          </p:nvPr>
        </p:nvSpPr>
        <p:spPr/>
        <p:txBody>
          <a:bodyPr/>
          <a:lstStyle/>
          <a:p>
            <a:fld id="{4B3CFD53-DB65-4463-8D8B-077645909CAD}" type="datetime1">
              <a:rPr lang="en-GB" smtClean="0"/>
              <a:t>07/06/2019</a:t>
            </a:fld>
            <a:endParaRPr lang="en-GB"/>
          </a:p>
        </p:txBody>
      </p:sp>
      <p:sp>
        <p:nvSpPr>
          <p:cNvPr id="4" name="Footer Placeholder 3">
            <a:extLst>
              <a:ext uri="{FF2B5EF4-FFF2-40B4-BE49-F238E27FC236}">
                <a16:creationId xmlns:a16="http://schemas.microsoft.com/office/drawing/2014/main" id="{62A17321-3411-4D5D-BA18-4C4F8DC51181}"/>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FA21826D-6D23-40F9-ABE6-24D8960B1301}"/>
              </a:ext>
            </a:extLst>
          </p:cNvPr>
          <p:cNvSpPr>
            <a:spLocks noGrp="1"/>
          </p:cNvSpPr>
          <p:nvPr>
            <p:ph type="sldNum" sz="quarter" idx="12"/>
          </p:nvPr>
        </p:nvSpPr>
        <p:spPr/>
        <p:txBody>
          <a:bodyPr/>
          <a:lstStyle/>
          <a:p>
            <a:fld id="{0881E01F-3A8A-4510-923D-F6EBD9863DDC}" type="slidenum">
              <a:rPr lang="en-GB" smtClean="0"/>
              <a:t>‹#›</a:t>
            </a:fld>
            <a:endParaRPr lang="en-GB"/>
          </a:p>
        </p:txBody>
      </p:sp>
    </p:spTree>
    <p:extLst>
      <p:ext uri="{BB962C8B-B14F-4D97-AF65-F5344CB8AC3E}">
        <p14:creationId xmlns:p14="http://schemas.microsoft.com/office/powerpoint/2010/main" val="821925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DEFE77-E818-497E-8A8C-6B935DBCECC1}"/>
              </a:ext>
            </a:extLst>
          </p:cNvPr>
          <p:cNvSpPr>
            <a:spLocks noGrp="1"/>
          </p:cNvSpPr>
          <p:nvPr>
            <p:ph type="dt" sz="half" idx="10"/>
          </p:nvPr>
        </p:nvSpPr>
        <p:spPr/>
        <p:txBody>
          <a:bodyPr/>
          <a:lstStyle/>
          <a:p>
            <a:fld id="{03B00402-F94B-4D1F-B9A3-E2CF316ABBC3}" type="datetime1">
              <a:rPr lang="en-GB" smtClean="0"/>
              <a:t>07/06/2019</a:t>
            </a:fld>
            <a:endParaRPr lang="en-GB"/>
          </a:p>
        </p:txBody>
      </p:sp>
      <p:sp>
        <p:nvSpPr>
          <p:cNvPr id="3" name="Footer Placeholder 2">
            <a:extLst>
              <a:ext uri="{FF2B5EF4-FFF2-40B4-BE49-F238E27FC236}">
                <a16:creationId xmlns:a16="http://schemas.microsoft.com/office/drawing/2014/main" id="{E15281EB-1BE2-4D65-A286-1347E354F0FA}"/>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4" name="Slide Number Placeholder 3">
            <a:extLst>
              <a:ext uri="{FF2B5EF4-FFF2-40B4-BE49-F238E27FC236}">
                <a16:creationId xmlns:a16="http://schemas.microsoft.com/office/drawing/2014/main" id="{A3A255F5-ECA7-4197-93FD-E3BD7108D25D}"/>
              </a:ext>
            </a:extLst>
          </p:cNvPr>
          <p:cNvSpPr>
            <a:spLocks noGrp="1"/>
          </p:cNvSpPr>
          <p:nvPr>
            <p:ph type="sldNum" sz="quarter" idx="12"/>
          </p:nvPr>
        </p:nvSpPr>
        <p:spPr/>
        <p:txBody>
          <a:bodyPr/>
          <a:lstStyle/>
          <a:p>
            <a:fld id="{0881E01F-3A8A-4510-923D-F6EBD9863DDC}" type="slidenum">
              <a:rPr lang="en-GB" smtClean="0"/>
              <a:t>‹#›</a:t>
            </a:fld>
            <a:endParaRPr lang="en-GB"/>
          </a:p>
        </p:txBody>
      </p:sp>
    </p:spTree>
    <p:extLst>
      <p:ext uri="{BB962C8B-B14F-4D97-AF65-F5344CB8AC3E}">
        <p14:creationId xmlns:p14="http://schemas.microsoft.com/office/powerpoint/2010/main" val="3139084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4CC1-2B6E-4370-AF43-8ED9AE7F6B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2581A7C-1438-4E72-8453-33AA394C4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1C50120-C918-4324-A683-01D595C06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96A8D-1C57-479F-8220-1D22978B970B}"/>
              </a:ext>
            </a:extLst>
          </p:cNvPr>
          <p:cNvSpPr>
            <a:spLocks noGrp="1"/>
          </p:cNvSpPr>
          <p:nvPr>
            <p:ph type="dt" sz="half" idx="10"/>
          </p:nvPr>
        </p:nvSpPr>
        <p:spPr/>
        <p:txBody>
          <a:bodyPr/>
          <a:lstStyle/>
          <a:p>
            <a:fld id="{CD5B8C3E-357F-4488-912E-20452B2DF3AF}" type="datetime1">
              <a:rPr lang="en-GB" smtClean="0"/>
              <a:t>07/06/2019</a:t>
            </a:fld>
            <a:endParaRPr lang="en-GB"/>
          </a:p>
        </p:txBody>
      </p:sp>
      <p:sp>
        <p:nvSpPr>
          <p:cNvPr id="6" name="Footer Placeholder 5">
            <a:extLst>
              <a:ext uri="{FF2B5EF4-FFF2-40B4-BE49-F238E27FC236}">
                <a16:creationId xmlns:a16="http://schemas.microsoft.com/office/drawing/2014/main" id="{53AD4ADB-B191-42AD-99E5-AC95875D3A31}"/>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7" name="Slide Number Placeholder 6">
            <a:extLst>
              <a:ext uri="{FF2B5EF4-FFF2-40B4-BE49-F238E27FC236}">
                <a16:creationId xmlns:a16="http://schemas.microsoft.com/office/drawing/2014/main" id="{9D8B7B98-0DF7-4788-8A6A-CFF21C3B8BBA}"/>
              </a:ext>
            </a:extLst>
          </p:cNvPr>
          <p:cNvSpPr>
            <a:spLocks noGrp="1"/>
          </p:cNvSpPr>
          <p:nvPr>
            <p:ph type="sldNum" sz="quarter" idx="12"/>
          </p:nvPr>
        </p:nvSpPr>
        <p:spPr/>
        <p:txBody>
          <a:bodyPr/>
          <a:lstStyle/>
          <a:p>
            <a:fld id="{0881E01F-3A8A-4510-923D-F6EBD9863DDC}" type="slidenum">
              <a:rPr lang="en-GB" smtClean="0"/>
              <a:t>‹#›</a:t>
            </a:fld>
            <a:endParaRPr lang="en-GB"/>
          </a:p>
        </p:txBody>
      </p:sp>
    </p:spTree>
    <p:extLst>
      <p:ext uri="{BB962C8B-B14F-4D97-AF65-F5344CB8AC3E}">
        <p14:creationId xmlns:p14="http://schemas.microsoft.com/office/powerpoint/2010/main" val="1357985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1620-711A-40CD-8FF7-2194831A50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DF6C40B-87C3-418A-A0B9-FC72304C07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492358E-205C-41C4-AD9B-11C69B684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5F6D9C-A53B-4435-8B1C-65A89C29C0DC}"/>
              </a:ext>
            </a:extLst>
          </p:cNvPr>
          <p:cNvSpPr>
            <a:spLocks noGrp="1"/>
          </p:cNvSpPr>
          <p:nvPr>
            <p:ph type="dt" sz="half" idx="10"/>
          </p:nvPr>
        </p:nvSpPr>
        <p:spPr/>
        <p:txBody>
          <a:bodyPr/>
          <a:lstStyle/>
          <a:p>
            <a:fld id="{C8EBEEDD-7A7E-4B44-82BF-3F1C960C2DB7}" type="datetime1">
              <a:rPr lang="en-GB" smtClean="0"/>
              <a:t>07/06/2019</a:t>
            </a:fld>
            <a:endParaRPr lang="en-GB"/>
          </a:p>
        </p:txBody>
      </p:sp>
      <p:sp>
        <p:nvSpPr>
          <p:cNvPr id="6" name="Footer Placeholder 5">
            <a:extLst>
              <a:ext uri="{FF2B5EF4-FFF2-40B4-BE49-F238E27FC236}">
                <a16:creationId xmlns:a16="http://schemas.microsoft.com/office/drawing/2014/main" id="{CBCACF01-3F37-4B8E-AA6C-0AF44A38DB8D}"/>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7" name="Slide Number Placeholder 6">
            <a:extLst>
              <a:ext uri="{FF2B5EF4-FFF2-40B4-BE49-F238E27FC236}">
                <a16:creationId xmlns:a16="http://schemas.microsoft.com/office/drawing/2014/main" id="{E86D9D70-A68C-4B24-8382-0A46792D968D}"/>
              </a:ext>
            </a:extLst>
          </p:cNvPr>
          <p:cNvSpPr>
            <a:spLocks noGrp="1"/>
          </p:cNvSpPr>
          <p:nvPr>
            <p:ph type="sldNum" sz="quarter" idx="12"/>
          </p:nvPr>
        </p:nvSpPr>
        <p:spPr/>
        <p:txBody>
          <a:bodyPr/>
          <a:lstStyle/>
          <a:p>
            <a:fld id="{0881E01F-3A8A-4510-923D-F6EBD9863DDC}" type="slidenum">
              <a:rPr lang="en-GB" smtClean="0"/>
              <a:t>‹#›</a:t>
            </a:fld>
            <a:endParaRPr lang="en-GB"/>
          </a:p>
        </p:txBody>
      </p:sp>
    </p:spTree>
    <p:extLst>
      <p:ext uri="{BB962C8B-B14F-4D97-AF65-F5344CB8AC3E}">
        <p14:creationId xmlns:p14="http://schemas.microsoft.com/office/powerpoint/2010/main" val="701136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C367CC-3F03-4270-A0C7-2D4C3FB17E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633F5F0-663D-44DB-9A3A-7A6913FB2D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8E1211-2577-499B-8227-D2ED4AB1CE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852B24-68D7-4E4B-835C-E283D96CFC09}" type="datetime1">
              <a:rPr lang="en-GB" smtClean="0"/>
              <a:t>07/06/2019</a:t>
            </a:fld>
            <a:endParaRPr lang="en-GB"/>
          </a:p>
        </p:txBody>
      </p:sp>
      <p:sp>
        <p:nvSpPr>
          <p:cNvPr id="5" name="Footer Placeholder 4">
            <a:extLst>
              <a:ext uri="{FF2B5EF4-FFF2-40B4-BE49-F238E27FC236}">
                <a16:creationId xmlns:a16="http://schemas.microsoft.com/office/drawing/2014/main" id="{9BDE3186-CD28-4B44-8E6D-3387AC94F6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Çağdaş Topçu, Neurophysiological approach to rehabilitation after full-face transplants</a:t>
            </a:r>
          </a:p>
        </p:txBody>
      </p:sp>
      <p:sp>
        <p:nvSpPr>
          <p:cNvPr id="6" name="Slide Number Placeholder 5">
            <a:extLst>
              <a:ext uri="{FF2B5EF4-FFF2-40B4-BE49-F238E27FC236}">
                <a16:creationId xmlns:a16="http://schemas.microsoft.com/office/drawing/2014/main" id="{06B19334-5FAB-43CA-8426-AE52025001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81E01F-3A8A-4510-923D-F6EBD9863DDC}" type="slidenum">
              <a:rPr lang="en-GB" smtClean="0"/>
              <a:t>‹#›</a:t>
            </a:fld>
            <a:endParaRPr lang="en-GB"/>
          </a:p>
        </p:txBody>
      </p:sp>
    </p:spTree>
    <p:extLst>
      <p:ext uri="{BB962C8B-B14F-4D97-AF65-F5344CB8AC3E}">
        <p14:creationId xmlns:p14="http://schemas.microsoft.com/office/powerpoint/2010/main" val="2785449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github.com/cagdastopcu/EMG_Processing_ECCN2019/blob/master/FuzzyEn.m"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gdastopcu/EMG_Processing_ECCN2019/blob/master/getOnsetTime.m"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2.jpe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agdastopcu/EMG_Processing_ECCN2019"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github.com/cagdastopcu/EMG_Processing_ECCN2019/blob/master/getrecewpcdb5featCT.m"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cagdastopcu/EMG_Processing_ECCN2019/blob/master/getAmplitudeHTCT.m"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hronux.org/"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github.com/cagdastopcu/EMG_Processing_ECCN2019/blob/master/freqAnalysisEMG.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3345-EEE2-4239-9C42-11B0B9ABA096}"/>
              </a:ext>
            </a:extLst>
          </p:cNvPr>
          <p:cNvSpPr>
            <a:spLocks noGrp="1"/>
          </p:cNvSpPr>
          <p:nvPr>
            <p:ph type="ctrTitle"/>
          </p:nvPr>
        </p:nvSpPr>
        <p:spPr/>
        <p:txBody>
          <a:bodyPr>
            <a:normAutofit fontScale="90000"/>
          </a:bodyPr>
          <a:lstStyle/>
          <a:p>
            <a:r>
              <a:rPr lang="en-GB" b="1" dirty="0"/>
              <a:t>Neurophysiological approach to rehabilitation after full-face transplants</a:t>
            </a:r>
            <a:endParaRPr lang="en-GB" dirty="0"/>
          </a:p>
        </p:txBody>
      </p:sp>
      <p:sp>
        <p:nvSpPr>
          <p:cNvPr id="3" name="Subtitle 2">
            <a:extLst>
              <a:ext uri="{FF2B5EF4-FFF2-40B4-BE49-F238E27FC236}">
                <a16:creationId xmlns:a16="http://schemas.microsoft.com/office/drawing/2014/main" id="{1682F8D7-3A95-49AE-B7DE-61B609AB3725}"/>
              </a:ext>
            </a:extLst>
          </p:cNvPr>
          <p:cNvSpPr>
            <a:spLocks noGrp="1"/>
          </p:cNvSpPr>
          <p:nvPr>
            <p:ph type="subTitle" idx="1"/>
          </p:nvPr>
        </p:nvSpPr>
        <p:spPr/>
        <p:txBody>
          <a:bodyPr>
            <a:normAutofit fontScale="92500"/>
          </a:bodyPr>
          <a:lstStyle/>
          <a:p>
            <a:r>
              <a:rPr lang="en-US" dirty="0" err="1"/>
              <a:t>Çağdaş</a:t>
            </a:r>
            <a:r>
              <a:rPr lang="en-US" dirty="0"/>
              <a:t> Topçu</a:t>
            </a:r>
            <a:r>
              <a:rPr lang="en-US" baseline="30000" dirty="0"/>
              <a:t>1,2</a:t>
            </a:r>
          </a:p>
          <a:p>
            <a:r>
              <a:rPr lang="en-US" baseline="30000" dirty="0"/>
              <a:t>1</a:t>
            </a:r>
            <a:r>
              <a:rPr lang="en-US" dirty="0"/>
              <a:t>Multimedia Systems Department, Faculty of Electronics, Telecommunication and Informatics, Gdansk Univ. of Technology, Gdansk, Poland</a:t>
            </a:r>
            <a:endParaRPr lang="en-GB" dirty="0"/>
          </a:p>
          <a:p>
            <a:r>
              <a:rPr lang="en-US" baseline="30000" dirty="0"/>
              <a:t>2</a:t>
            </a:r>
            <a:r>
              <a:rPr lang="en-US" dirty="0"/>
              <a:t>Mayo Clinic, Department of Neurology, Rochester MN, USA</a:t>
            </a:r>
            <a:endParaRPr lang="en-GB" dirty="0"/>
          </a:p>
          <a:p>
            <a:endParaRPr lang="en-GB" dirty="0"/>
          </a:p>
        </p:txBody>
      </p:sp>
      <p:sp>
        <p:nvSpPr>
          <p:cNvPr id="4" name="Footer Placeholder 3">
            <a:extLst>
              <a:ext uri="{FF2B5EF4-FFF2-40B4-BE49-F238E27FC236}">
                <a16:creationId xmlns:a16="http://schemas.microsoft.com/office/drawing/2014/main" id="{334D3D7B-A9B6-4BAF-A346-B47EFF75377D}"/>
              </a:ext>
            </a:extLst>
          </p:cNvPr>
          <p:cNvSpPr>
            <a:spLocks noGrp="1"/>
          </p:cNvSpPr>
          <p:nvPr>
            <p:ph type="ftr" sz="quarter" idx="11"/>
          </p:nvPr>
        </p:nvSpPr>
        <p:spPr/>
        <p:txBody>
          <a:bodyPr/>
          <a:lstStyle/>
          <a:p>
            <a:r>
              <a:rPr lang="en-GB"/>
              <a:t>Çağdaş Topçu, Neurophysiological approach to rehabilitation after full-face transplants</a:t>
            </a:r>
            <a:endParaRPr lang="en-GB" dirty="0"/>
          </a:p>
        </p:txBody>
      </p:sp>
      <p:sp>
        <p:nvSpPr>
          <p:cNvPr id="5" name="Slide Number Placeholder 4">
            <a:extLst>
              <a:ext uri="{FF2B5EF4-FFF2-40B4-BE49-F238E27FC236}">
                <a16:creationId xmlns:a16="http://schemas.microsoft.com/office/drawing/2014/main" id="{64F507AE-98C0-4E9D-BF51-25EEA58EBCFC}"/>
              </a:ext>
            </a:extLst>
          </p:cNvPr>
          <p:cNvSpPr>
            <a:spLocks noGrp="1"/>
          </p:cNvSpPr>
          <p:nvPr>
            <p:ph type="sldNum" sz="quarter" idx="12"/>
          </p:nvPr>
        </p:nvSpPr>
        <p:spPr/>
        <p:txBody>
          <a:bodyPr/>
          <a:lstStyle/>
          <a:p>
            <a:fld id="{0881E01F-3A8A-4510-923D-F6EBD9863DDC}" type="slidenum">
              <a:rPr lang="en-GB" smtClean="0"/>
              <a:t>1</a:t>
            </a:fld>
            <a:endParaRPr lang="en-GB"/>
          </a:p>
        </p:txBody>
      </p:sp>
    </p:spTree>
    <p:extLst>
      <p:ext uri="{BB962C8B-B14F-4D97-AF65-F5344CB8AC3E}">
        <p14:creationId xmlns:p14="http://schemas.microsoft.com/office/powerpoint/2010/main" val="245802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6A34-12C3-410F-AF6E-AACC1B5DB587}"/>
              </a:ext>
            </a:extLst>
          </p:cNvPr>
          <p:cNvSpPr>
            <a:spLocks noGrp="1"/>
          </p:cNvSpPr>
          <p:nvPr>
            <p:ph type="title"/>
          </p:nvPr>
        </p:nvSpPr>
        <p:spPr/>
        <p:txBody>
          <a:bodyPr/>
          <a:lstStyle/>
          <a:p>
            <a:r>
              <a:rPr lang="en-GB" dirty="0"/>
              <a:t>Fuzzy Entropy (</a:t>
            </a:r>
            <a:r>
              <a:rPr lang="en-GB" dirty="0" err="1"/>
              <a:t>FuzzyEn</a:t>
            </a:r>
            <a:r>
              <a:rPr lang="en-GB" dirty="0"/>
              <a:t>)</a:t>
            </a:r>
          </a:p>
        </p:txBody>
      </p:sp>
      <p:pic>
        <p:nvPicPr>
          <p:cNvPr id="7" name="Content Placeholder 6">
            <a:extLst>
              <a:ext uri="{FF2B5EF4-FFF2-40B4-BE49-F238E27FC236}">
                <a16:creationId xmlns:a16="http://schemas.microsoft.com/office/drawing/2014/main" id="{238F97AB-7A77-453A-A12B-FE575D33AC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9659" y="1217700"/>
            <a:ext cx="5458573" cy="2824751"/>
          </a:xfrm>
        </p:spPr>
      </p:pic>
      <p:sp>
        <p:nvSpPr>
          <p:cNvPr id="4" name="Footer Placeholder 3">
            <a:extLst>
              <a:ext uri="{FF2B5EF4-FFF2-40B4-BE49-F238E27FC236}">
                <a16:creationId xmlns:a16="http://schemas.microsoft.com/office/drawing/2014/main" id="{3A185831-685C-4983-A982-E40717CD2F07}"/>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361F693E-E4B4-4B8A-9759-BA1874DFEB3F}"/>
              </a:ext>
            </a:extLst>
          </p:cNvPr>
          <p:cNvSpPr>
            <a:spLocks noGrp="1"/>
          </p:cNvSpPr>
          <p:nvPr>
            <p:ph type="sldNum" sz="quarter" idx="12"/>
          </p:nvPr>
        </p:nvSpPr>
        <p:spPr/>
        <p:txBody>
          <a:bodyPr/>
          <a:lstStyle/>
          <a:p>
            <a:fld id="{0881E01F-3A8A-4510-923D-F6EBD9863DDC}" type="slidenum">
              <a:rPr lang="en-GB" smtClean="0"/>
              <a:t>10</a:t>
            </a:fld>
            <a:endParaRPr lang="en-GB"/>
          </a:p>
        </p:txBody>
      </p:sp>
      <p:pic>
        <p:nvPicPr>
          <p:cNvPr id="9" name="Picture 8">
            <a:extLst>
              <a:ext uri="{FF2B5EF4-FFF2-40B4-BE49-F238E27FC236}">
                <a16:creationId xmlns:a16="http://schemas.microsoft.com/office/drawing/2014/main" id="{168752D9-C537-4CD7-9206-673F4D317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659" y="4004587"/>
            <a:ext cx="5730737" cy="23928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B8C30F5-A301-4E3F-B17F-A32471B73D3E}"/>
                  </a:ext>
                </a:extLst>
              </p:cNvPr>
              <p:cNvSpPr txBox="1"/>
              <p:nvPr/>
            </p:nvSpPr>
            <p:spPr>
              <a:xfrm>
                <a:off x="565608" y="1461155"/>
                <a:ext cx="5267852" cy="2653675"/>
              </a:xfrm>
              <a:prstGeom prst="rect">
                <a:avLst/>
              </a:prstGeom>
              <a:noFill/>
            </p:spPr>
            <p:txBody>
              <a:bodyPr wrap="none" rtlCol="0">
                <a:spAutoFit/>
              </a:bodyPr>
              <a:lstStyle/>
              <a:p>
                <a:pPr marL="285750" indent="-285750">
                  <a:buFont typeface="Arial" panose="020B0604020202020204" pitchFamily="34" charset="0"/>
                  <a:buChar char="•"/>
                </a:pPr>
                <a:r>
                  <a:rPr lang="en-GB" dirty="0"/>
                  <a:t>Embedding (shifting signal)</a:t>
                </a:r>
              </a:p>
              <a:p>
                <a:pPr marL="285750" indent="-285750">
                  <a:buFont typeface="Arial" panose="020B0604020202020204" pitchFamily="34" charset="0"/>
                  <a:buChar char="•"/>
                </a:pPr>
                <a:r>
                  <a:rPr lang="en-GB" dirty="0"/>
                  <a:t>Distances between the signal and the shifted signal</a:t>
                </a:r>
              </a:p>
              <a:p>
                <a:pPr marL="285750" indent="-285750">
                  <a:buFont typeface="Arial" panose="020B0604020202020204" pitchFamily="34" charset="0"/>
                  <a:buChar char="•"/>
                </a:pPr>
                <a:r>
                  <a:rPr lang="en-US" dirty="0"/>
                  <a:t>A family of exponential functions is used as</a:t>
                </a:r>
              </a:p>
              <a:p>
                <a:r>
                  <a:rPr lang="en-US" dirty="0"/>
                  <a:t>the fuzzy function</a:t>
                </a:r>
              </a:p>
              <a:p>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𝐷</m:t>
                        </m:r>
                      </m:e>
                      <m:sub>
                        <m:r>
                          <a:rPr lang="en-GB" i="1">
                            <a:latin typeface="Cambria Math" panose="02040503050406030204" pitchFamily="18" charset="0"/>
                          </a:rPr>
                          <m:t>𝑖𝑗</m:t>
                        </m:r>
                      </m:sub>
                      <m:sup>
                        <m:r>
                          <a:rPr lang="en-GB" i="1">
                            <a:latin typeface="Cambria Math" panose="02040503050406030204" pitchFamily="18" charset="0"/>
                          </a:rPr>
                          <m:t>𝑚</m:t>
                        </m:r>
                      </m:sup>
                    </m:sSubSup>
                    <m:r>
                      <a:rPr lang="en-GB" i="1">
                        <a:latin typeface="Cambria Math" panose="02040503050406030204" pitchFamily="18" charset="0"/>
                      </a:rPr>
                      <m:t>= </m:t>
                    </m:r>
                    <m:r>
                      <a:rPr lang="en-GB" i="1">
                        <a:latin typeface="Cambria Math" panose="02040503050406030204" pitchFamily="18" charset="0"/>
                      </a:rPr>
                      <m:t>𝜇</m:t>
                    </m:r>
                    <m:d>
                      <m:dPr>
                        <m:ctrlPr>
                          <a:rPr lang="en-GB" i="1">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panose="02040503050406030204" pitchFamily="18" charset="0"/>
                              </a:rPr>
                              <m:t>𝑑</m:t>
                            </m:r>
                          </m:e>
                          <m:sub>
                            <m:r>
                              <a:rPr lang="en-GB" i="1">
                                <a:latin typeface="Cambria Math" panose="02040503050406030204" pitchFamily="18" charset="0"/>
                              </a:rPr>
                              <m:t>𝑖𝑗</m:t>
                            </m:r>
                          </m:sub>
                          <m:sup>
                            <m:r>
                              <a:rPr lang="en-GB" i="1">
                                <a:latin typeface="Cambria Math" panose="02040503050406030204" pitchFamily="18" charset="0"/>
                              </a:rPr>
                              <m:t>𝑚</m:t>
                            </m:r>
                          </m:sup>
                        </m:sSubSup>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i="1">
                            <a:latin typeface="Cambria Math" panose="02040503050406030204" pitchFamily="18" charset="0"/>
                          </a:rPr>
                          <m:t>𝑟</m:t>
                        </m:r>
                      </m:e>
                    </m:d>
                    <m:r>
                      <a:rPr lang="en-GB" i="1">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exp</m:t>
                        </m:r>
                      </m:fName>
                      <m:e>
                        <m:d>
                          <m:dPr>
                            <m:ctrlPr>
                              <a:rPr lang="en-GB" i="1">
                                <a:latin typeface="Cambria Math" panose="02040503050406030204" pitchFamily="18" charset="0"/>
                              </a:rPr>
                            </m:ctrlPr>
                          </m:dPr>
                          <m:e>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d>
                                      <m:dPr>
                                        <m:ctrlPr>
                                          <a:rPr lang="en-GB" i="1">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panose="02040503050406030204" pitchFamily="18" charset="0"/>
                                              </a:rPr>
                                              <m:t>𝑑</m:t>
                                            </m:r>
                                          </m:e>
                                          <m:sub>
                                            <m:r>
                                              <a:rPr lang="en-GB" i="1">
                                                <a:latin typeface="Cambria Math" panose="02040503050406030204" pitchFamily="18" charset="0"/>
                                              </a:rPr>
                                              <m:t>𝑖𝑗</m:t>
                                            </m:r>
                                          </m:sub>
                                          <m:sup>
                                            <m:r>
                                              <a:rPr lang="en-GB" i="1">
                                                <a:latin typeface="Cambria Math" panose="02040503050406030204" pitchFamily="18" charset="0"/>
                                              </a:rPr>
                                              <m:t>𝑚</m:t>
                                            </m:r>
                                          </m:sup>
                                        </m:sSubSup>
                                      </m:e>
                                    </m:d>
                                  </m:e>
                                  <m:sup>
                                    <m:r>
                                      <a:rPr lang="en-GB" i="1">
                                        <a:latin typeface="Cambria Math" panose="02040503050406030204" pitchFamily="18" charset="0"/>
                                      </a:rPr>
                                      <m:t>𝑛</m:t>
                                    </m:r>
                                  </m:sup>
                                </m:sSup>
                              </m:num>
                              <m:den>
                                <m:r>
                                  <a:rPr lang="en-GB" i="1">
                                    <a:latin typeface="Cambria Math" panose="02040503050406030204" pitchFamily="18" charset="0"/>
                                  </a:rPr>
                                  <m:t>𝑟</m:t>
                                </m:r>
                              </m:den>
                            </m:f>
                          </m:e>
                        </m:d>
                      </m:e>
                    </m:func>
                  </m:oMath>
                </a14:m>
                <a:r>
                  <a:rPr lang="en-GB" dirty="0"/>
                  <a:t>,</a:t>
                </a:r>
              </a:p>
              <a:p>
                <a:pPr marL="285750" indent="-285750">
                  <a:buFont typeface="Arial" panose="020B0604020202020204" pitchFamily="34" charset="0"/>
                  <a:buChar char="•"/>
                </a:pPr>
                <a:r>
                  <a:rPr lang="en-US" dirty="0"/>
                  <a:t>Proportion of the standard deviation is used as</a:t>
                </a:r>
              </a:p>
              <a:p>
                <a:r>
                  <a:rPr lang="en-US" dirty="0"/>
                  <a:t>a tolerance value</a:t>
                </a:r>
              </a:p>
              <a:p>
                <a:pPr marL="285750" indent="-285750">
                  <a:buFont typeface="Arial" panose="020B0604020202020204" pitchFamily="34" charset="0"/>
                  <a:buChar char="•"/>
                </a:pPr>
                <a:r>
                  <a:rPr lang="en-US" dirty="0"/>
                  <a:t>Calculation of entropy values</a:t>
                </a:r>
              </a:p>
            </p:txBody>
          </p:sp>
        </mc:Choice>
        <mc:Fallback xmlns="">
          <p:sp>
            <p:nvSpPr>
              <p:cNvPr id="3" name="TextBox 2">
                <a:extLst>
                  <a:ext uri="{FF2B5EF4-FFF2-40B4-BE49-F238E27FC236}">
                    <a16:creationId xmlns:a16="http://schemas.microsoft.com/office/drawing/2014/main" id="{0B8C30F5-A301-4E3F-B17F-A32471B73D3E}"/>
                  </a:ext>
                </a:extLst>
              </p:cNvPr>
              <p:cNvSpPr txBox="1">
                <a:spLocks noRot="1" noChangeAspect="1" noMove="1" noResize="1" noEditPoints="1" noAdjustHandles="1" noChangeArrowheads="1" noChangeShapeType="1" noTextEdit="1"/>
              </p:cNvSpPr>
              <p:nvPr/>
            </p:nvSpPr>
            <p:spPr>
              <a:xfrm>
                <a:off x="565608" y="1461155"/>
                <a:ext cx="5267852" cy="2653675"/>
              </a:xfrm>
              <a:prstGeom prst="rect">
                <a:avLst/>
              </a:prstGeom>
              <a:blipFill>
                <a:blip r:embed="rId4"/>
                <a:stretch>
                  <a:fillRect l="-1042" t="-1379" r="-231" b="-2759"/>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5EE041C5-89AD-46EC-AF2F-25685A4C27B0}"/>
              </a:ext>
            </a:extLst>
          </p:cNvPr>
          <p:cNvSpPr/>
          <p:nvPr/>
        </p:nvSpPr>
        <p:spPr>
          <a:xfrm>
            <a:off x="4698657" y="4997719"/>
            <a:ext cx="1173270" cy="369332"/>
          </a:xfrm>
          <a:prstGeom prst="rect">
            <a:avLst/>
          </a:prstGeom>
        </p:spPr>
        <p:txBody>
          <a:bodyPr wrap="none">
            <a:spAutoFit/>
          </a:bodyPr>
          <a:lstStyle/>
          <a:p>
            <a:r>
              <a:rPr lang="en-GB" dirty="0" err="1">
                <a:solidFill>
                  <a:srgbClr val="0366D6"/>
                </a:solidFill>
                <a:latin typeface="-apple-system"/>
                <a:hlinkClick r:id="rId5" tooltip="FuzzyEn.m"/>
              </a:rPr>
              <a:t>FuzzyEn.m</a:t>
            </a:r>
            <a:endParaRPr lang="en-GB" dirty="0"/>
          </a:p>
        </p:txBody>
      </p:sp>
    </p:spTree>
    <p:extLst>
      <p:ext uri="{BB962C8B-B14F-4D97-AF65-F5344CB8AC3E}">
        <p14:creationId xmlns:p14="http://schemas.microsoft.com/office/powerpoint/2010/main" val="350775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229B0-94C1-4C5A-9B38-35DAEED9C196}"/>
              </a:ext>
            </a:extLst>
          </p:cNvPr>
          <p:cNvSpPr>
            <a:spLocks noGrp="1"/>
          </p:cNvSpPr>
          <p:nvPr>
            <p:ph type="title"/>
          </p:nvPr>
        </p:nvSpPr>
        <p:spPr/>
        <p:txBody>
          <a:bodyPr/>
          <a:lstStyle/>
          <a:p>
            <a:r>
              <a:rPr lang="en-GB" dirty="0"/>
              <a:t>Onset detection - </a:t>
            </a:r>
            <a:r>
              <a:rPr lang="en-GB" dirty="0" err="1"/>
              <a:t>FuzzyEn</a:t>
            </a:r>
            <a:endParaRPr lang="en-GB" dirty="0"/>
          </a:p>
        </p:txBody>
      </p:sp>
      <p:pic>
        <p:nvPicPr>
          <p:cNvPr id="7" name="Content Placeholder 6">
            <a:extLst>
              <a:ext uri="{FF2B5EF4-FFF2-40B4-BE49-F238E27FC236}">
                <a16:creationId xmlns:a16="http://schemas.microsoft.com/office/drawing/2014/main" id="{9441222C-C79D-4531-824E-A021BAB088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926" y="1982512"/>
            <a:ext cx="7899060" cy="4134816"/>
          </a:xfrm>
        </p:spPr>
      </p:pic>
      <p:sp>
        <p:nvSpPr>
          <p:cNvPr id="4" name="Footer Placeholder 3">
            <a:extLst>
              <a:ext uri="{FF2B5EF4-FFF2-40B4-BE49-F238E27FC236}">
                <a16:creationId xmlns:a16="http://schemas.microsoft.com/office/drawing/2014/main" id="{D224D998-9D9C-4E6A-B92D-19939834E0AB}"/>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32CD75D6-F4A2-4F08-961B-D230FDF71EA4}"/>
              </a:ext>
            </a:extLst>
          </p:cNvPr>
          <p:cNvSpPr>
            <a:spLocks noGrp="1"/>
          </p:cNvSpPr>
          <p:nvPr>
            <p:ph type="sldNum" sz="quarter" idx="12"/>
          </p:nvPr>
        </p:nvSpPr>
        <p:spPr/>
        <p:txBody>
          <a:bodyPr/>
          <a:lstStyle/>
          <a:p>
            <a:fld id="{0881E01F-3A8A-4510-923D-F6EBD9863DDC}" type="slidenum">
              <a:rPr lang="en-GB" smtClean="0"/>
              <a:t>11</a:t>
            </a:fld>
            <a:endParaRPr lang="en-GB"/>
          </a:p>
        </p:txBody>
      </p:sp>
      <p:sp>
        <p:nvSpPr>
          <p:cNvPr id="6" name="Rectangle 5">
            <a:extLst>
              <a:ext uri="{FF2B5EF4-FFF2-40B4-BE49-F238E27FC236}">
                <a16:creationId xmlns:a16="http://schemas.microsoft.com/office/drawing/2014/main" id="{7606319D-0D04-4D1E-9402-E2E36DB4EF80}"/>
              </a:ext>
            </a:extLst>
          </p:cNvPr>
          <p:cNvSpPr/>
          <p:nvPr/>
        </p:nvSpPr>
        <p:spPr>
          <a:xfrm>
            <a:off x="8975448" y="3508284"/>
            <a:ext cx="1744837" cy="369332"/>
          </a:xfrm>
          <a:prstGeom prst="rect">
            <a:avLst/>
          </a:prstGeom>
        </p:spPr>
        <p:txBody>
          <a:bodyPr wrap="none">
            <a:spAutoFit/>
          </a:bodyPr>
          <a:lstStyle/>
          <a:p>
            <a:r>
              <a:rPr lang="en-GB" dirty="0" err="1">
                <a:solidFill>
                  <a:srgbClr val="0366D6"/>
                </a:solidFill>
                <a:latin typeface="-apple-system"/>
                <a:hlinkClick r:id="rId3" tooltip="getOnsetTime.m"/>
              </a:rPr>
              <a:t>getOnsetTime.m</a:t>
            </a:r>
            <a:endParaRPr lang="en-GB" dirty="0"/>
          </a:p>
        </p:txBody>
      </p:sp>
    </p:spTree>
    <p:extLst>
      <p:ext uri="{BB962C8B-B14F-4D97-AF65-F5344CB8AC3E}">
        <p14:creationId xmlns:p14="http://schemas.microsoft.com/office/powerpoint/2010/main" val="279619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0E474-C59F-49EF-AD2F-A46FD248388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B5310AC-9541-46A7-B3CE-5296540FE3C9}"/>
              </a:ext>
            </a:extLst>
          </p:cNvPr>
          <p:cNvSpPr>
            <a:spLocks noGrp="1"/>
          </p:cNvSpPr>
          <p:nvPr>
            <p:ph idx="1"/>
          </p:nvPr>
        </p:nvSpPr>
        <p:spPr>
          <a:xfrm>
            <a:off x="7238998" y="1825625"/>
            <a:ext cx="4114801" cy="4351338"/>
          </a:xfrm>
        </p:spPr>
        <p:txBody>
          <a:bodyPr>
            <a:normAutofit/>
          </a:bodyPr>
          <a:lstStyle/>
          <a:p>
            <a:pPr algn="just"/>
            <a:r>
              <a:rPr lang="en-GB" sz="1800" dirty="0"/>
              <a:t>Fuzzy entropy and recovery: 25 robot-aided rehabilitation session in 8 stroke survivors</a:t>
            </a:r>
            <a:endParaRPr lang="en-US" sz="1800" dirty="0"/>
          </a:p>
          <a:p>
            <a:pPr marL="0" indent="0">
              <a:buNone/>
            </a:pPr>
            <a:r>
              <a:rPr lang="en-GB" sz="1800" dirty="0"/>
              <a:t>Sun, R., Song, R., &amp; Tong, K. Y. (2014). Complexity analysis of EMG signals for patients after stroke during robot-aided rehabilitation training using fuzzy approximate entropy. </a:t>
            </a:r>
            <a:r>
              <a:rPr lang="en-GB" sz="1800" i="1" dirty="0"/>
              <a:t>Neural Systems and Rehabilitation Engineering, IEEE Transactions on</a:t>
            </a:r>
            <a:r>
              <a:rPr lang="en-GB" sz="1800" dirty="0"/>
              <a:t>, </a:t>
            </a:r>
            <a:r>
              <a:rPr lang="en-GB" sz="1800" i="1" dirty="0"/>
              <a:t>22</a:t>
            </a:r>
            <a:r>
              <a:rPr lang="en-GB" sz="1800" dirty="0"/>
              <a:t>(5), 1013-1019.</a:t>
            </a:r>
            <a:endParaRPr lang="en-US" sz="1800" dirty="0"/>
          </a:p>
          <a:p>
            <a:endParaRPr lang="en-US" sz="1800" dirty="0"/>
          </a:p>
          <a:p>
            <a:endParaRPr lang="en-GB" dirty="0"/>
          </a:p>
        </p:txBody>
      </p:sp>
      <p:sp>
        <p:nvSpPr>
          <p:cNvPr id="4" name="Footer Placeholder 3">
            <a:extLst>
              <a:ext uri="{FF2B5EF4-FFF2-40B4-BE49-F238E27FC236}">
                <a16:creationId xmlns:a16="http://schemas.microsoft.com/office/drawing/2014/main" id="{18AE9B81-2ADF-4D31-8C8A-0F4984306E40}"/>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3D98CA86-7D5B-4926-AF3B-F90BAEDFA016}"/>
              </a:ext>
            </a:extLst>
          </p:cNvPr>
          <p:cNvSpPr>
            <a:spLocks noGrp="1"/>
          </p:cNvSpPr>
          <p:nvPr>
            <p:ph type="sldNum" sz="quarter" idx="12"/>
          </p:nvPr>
        </p:nvSpPr>
        <p:spPr/>
        <p:txBody>
          <a:bodyPr/>
          <a:lstStyle/>
          <a:p>
            <a:fld id="{0881E01F-3A8A-4510-923D-F6EBD9863DDC}" type="slidenum">
              <a:rPr lang="en-GB" smtClean="0"/>
              <a:t>12</a:t>
            </a:fld>
            <a:endParaRPr lang="en-GB"/>
          </a:p>
        </p:txBody>
      </p:sp>
      <p:pic>
        <p:nvPicPr>
          <p:cNvPr id="6" name="Content Placeholder 5">
            <a:extLst>
              <a:ext uri="{FF2B5EF4-FFF2-40B4-BE49-F238E27FC236}">
                <a16:creationId xmlns:a16="http://schemas.microsoft.com/office/drawing/2014/main" id="{E29C9262-8232-4325-8F11-4340F5173CEC}"/>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838200" y="413855"/>
            <a:ext cx="5374904" cy="2887122"/>
          </a:xfrm>
          <a:prstGeom prst="rect">
            <a:avLst/>
          </a:prstGeom>
        </p:spPr>
      </p:pic>
      <p:pic>
        <p:nvPicPr>
          <p:cNvPr id="7" name="Content Placeholder 4">
            <a:extLst>
              <a:ext uri="{FF2B5EF4-FFF2-40B4-BE49-F238E27FC236}">
                <a16:creationId xmlns:a16="http://schemas.microsoft.com/office/drawing/2014/main" id="{F8287F4E-7882-47E4-B5AA-871102631002}"/>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820744" y="3429000"/>
            <a:ext cx="5521311" cy="3015145"/>
          </a:xfrm>
          <a:prstGeom prst="rect">
            <a:avLst/>
          </a:prstGeom>
        </p:spPr>
      </p:pic>
    </p:spTree>
    <p:extLst>
      <p:ext uri="{BB962C8B-B14F-4D97-AF65-F5344CB8AC3E}">
        <p14:creationId xmlns:p14="http://schemas.microsoft.com/office/powerpoint/2010/main" val="2424444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ED2E7-12E7-43AF-99C4-3718D254F37D}"/>
              </a:ext>
            </a:extLst>
          </p:cNvPr>
          <p:cNvSpPr>
            <a:spLocks noGrp="1"/>
          </p:cNvSpPr>
          <p:nvPr>
            <p:ph type="title"/>
          </p:nvPr>
        </p:nvSpPr>
        <p:spPr>
          <a:xfrm>
            <a:off x="838200" y="365126"/>
            <a:ext cx="10515600" cy="743300"/>
          </a:xfrm>
        </p:spPr>
        <p:txBody>
          <a:bodyPr/>
          <a:lstStyle/>
          <a:p>
            <a:r>
              <a:rPr lang="en-GB" dirty="0"/>
              <a:t>Happiness facial expression</a:t>
            </a:r>
          </a:p>
        </p:txBody>
      </p:sp>
      <p:pic>
        <p:nvPicPr>
          <p:cNvPr id="15" name="Content Placeholder 14">
            <a:extLst>
              <a:ext uri="{FF2B5EF4-FFF2-40B4-BE49-F238E27FC236}">
                <a16:creationId xmlns:a16="http://schemas.microsoft.com/office/drawing/2014/main" id="{516B3125-19AA-41CC-AC85-DE2D915BD0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5084" y="1834537"/>
            <a:ext cx="7839561" cy="4351338"/>
          </a:xfrm>
        </p:spPr>
      </p:pic>
      <p:sp>
        <p:nvSpPr>
          <p:cNvPr id="4" name="Footer Placeholder 3">
            <a:extLst>
              <a:ext uri="{FF2B5EF4-FFF2-40B4-BE49-F238E27FC236}">
                <a16:creationId xmlns:a16="http://schemas.microsoft.com/office/drawing/2014/main" id="{E8DF3877-7F98-43E5-8719-DE76237E2A5C}"/>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1252D403-4478-4724-B170-68E8078C096B}"/>
              </a:ext>
            </a:extLst>
          </p:cNvPr>
          <p:cNvSpPr>
            <a:spLocks noGrp="1"/>
          </p:cNvSpPr>
          <p:nvPr>
            <p:ph type="sldNum" sz="quarter" idx="12"/>
          </p:nvPr>
        </p:nvSpPr>
        <p:spPr/>
        <p:txBody>
          <a:bodyPr/>
          <a:lstStyle/>
          <a:p>
            <a:fld id="{0881E01F-3A8A-4510-923D-F6EBD9863DDC}" type="slidenum">
              <a:rPr lang="en-GB" smtClean="0"/>
              <a:t>13</a:t>
            </a:fld>
            <a:endParaRPr lang="en-GB"/>
          </a:p>
        </p:txBody>
      </p:sp>
      <p:sp>
        <p:nvSpPr>
          <p:cNvPr id="6" name="Metin kutusu 11">
            <a:extLst>
              <a:ext uri="{FF2B5EF4-FFF2-40B4-BE49-F238E27FC236}">
                <a16:creationId xmlns:a16="http://schemas.microsoft.com/office/drawing/2014/main" id="{E12B42CE-DD9A-48A9-8745-7959D6A8325A}"/>
              </a:ext>
            </a:extLst>
          </p:cNvPr>
          <p:cNvSpPr txBox="1"/>
          <p:nvPr/>
        </p:nvSpPr>
        <p:spPr>
          <a:xfrm>
            <a:off x="7064561" y="1110091"/>
            <a:ext cx="19850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Healthy</a:t>
            </a:r>
            <a:r>
              <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tr-TR" dirty="0" err="1">
                <a:solidFill>
                  <a:prstClr val="black"/>
                </a:solidFill>
                <a:latin typeface="Calibri" panose="020F0502020204030204"/>
              </a:rPr>
              <a:t>cases</a:t>
            </a:r>
            <a:r>
              <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rPr>
              <a:t> n=10</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Metin kutusu 12">
            <a:extLst>
              <a:ext uri="{FF2B5EF4-FFF2-40B4-BE49-F238E27FC236}">
                <a16:creationId xmlns:a16="http://schemas.microsoft.com/office/drawing/2014/main" id="{A5C01435-ADB9-48C0-AAF6-F7CC6DFD44BE}"/>
              </a:ext>
            </a:extLst>
          </p:cNvPr>
          <p:cNvSpPr txBox="1"/>
          <p:nvPr/>
        </p:nvSpPr>
        <p:spPr>
          <a:xfrm>
            <a:off x="1337332" y="1108425"/>
            <a:ext cx="21176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solidFill>
                  <a:prstClr val="black"/>
                </a:solidFill>
                <a:latin typeface="Calibri" panose="020F0502020204030204"/>
              </a:rPr>
              <a:t>Before</a:t>
            </a:r>
            <a:r>
              <a:rPr lang="tr-TR" dirty="0">
                <a:solidFill>
                  <a:prstClr val="black"/>
                </a:solidFill>
                <a:latin typeface="Calibri" panose="020F0502020204030204"/>
              </a:rPr>
              <a:t> </a:t>
            </a:r>
            <a:r>
              <a:rPr lang="tr-TR" dirty="0" err="1">
                <a:solidFill>
                  <a:prstClr val="black"/>
                </a:solidFill>
                <a:latin typeface="Calibri" panose="020F0502020204030204"/>
              </a:rPr>
              <a:t>rehabilitation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Metin kutusu 13">
            <a:extLst>
              <a:ext uri="{FF2B5EF4-FFF2-40B4-BE49-F238E27FC236}">
                <a16:creationId xmlns:a16="http://schemas.microsoft.com/office/drawing/2014/main" id="{7EDACA28-2D5D-43B0-86A2-83B63FC933CB}"/>
              </a:ext>
            </a:extLst>
          </p:cNvPr>
          <p:cNvSpPr txBox="1"/>
          <p:nvPr/>
        </p:nvSpPr>
        <p:spPr>
          <a:xfrm>
            <a:off x="4251630" y="1102777"/>
            <a:ext cx="20256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Calibri" panose="020F0502020204030204"/>
              </a:rPr>
              <a:t> </a:t>
            </a:r>
            <a:r>
              <a:rPr lang="tr-TR" dirty="0" err="1">
                <a:solidFill>
                  <a:prstClr val="black"/>
                </a:solidFill>
                <a:latin typeface="Calibri" panose="020F0502020204030204"/>
              </a:rPr>
              <a:t>After</a:t>
            </a:r>
            <a:r>
              <a:rPr lang="tr-TR" dirty="0">
                <a:solidFill>
                  <a:prstClr val="black"/>
                </a:solidFill>
                <a:latin typeface="Calibri" panose="020F0502020204030204"/>
              </a:rPr>
              <a:t> </a:t>
            </a:r>
            <a:r>
              <a:rPr lang="tr-TR" dirty="0" err="1">
                <a:solidFill>
                  <a:prstClr val="black"/>
                </a:solidFill>
                <a:latin typeface="Calibri" panose="020F0502020204030204"/>
              </a:rPr>
              <a:t>rehabilitation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Metin kutusu 14">
            <a:extLst>
              <a:ext uri="{FF2B5EF4-FFF2-40B4-BE49-F238E27FC236}">
                <a16:creationId xmlns:a16="http://schemas.microsoft.com/office/drawing/2014/main" id="{C1AAFEDE-12B2-4B58-A1C7-B4A540683643}"/>
              </a:ext>
            </a:extLst>
          </p:cNvPr>
          <p:cNvSpPr txBox="1"/>
          <p:nvPr/>
        </p:nvSpPr>
        <p:spPr>
          <a:xfrm>
            <a:off x="64655" y="2743200"/>
            <a:ext cx="7938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Calibri" panose="020F0502020204030204"/>
              </a:rPr>
              <a:t>Case</a:t>
            </a:r>
            <a:r>
              <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rPr>
              <a:t> 1</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Metin kutusu 15">
            <a:extLst>
              <a:ext uri="{FF2B5EF4-FFF2-40B4-BE49-F238E27FC236}">
                <a16:creationId xmlns:a16="http://schemas.microsoft.com/office/drawing/2014/main" id="{1FB33198-E057-4716-8355-57A8235A7BA4}"/>
              </a:ext>
            </a:extLst>
          </p:cNvPr>
          <p:cNvSpPr txBox="1"/>
          <p:nvPr/>
        </p:nvSpPr>
        <p:spPr>
          <a:xfrm>
            <a:off x="64655" y="5255491"/>
            <a:ext cx="7938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Calibri" panose="020F0502020204030204"/>
              </a:rPr>
              <a:t>Case</a:t>
            </a:r>
            <a:r>
              <a:rPr kumimoji="0" lang="tr-TR" sz="1800" b="0" i="0" u="none" strike="noStrike" kern="1200" cap="none" spc="0" normalizeH="0" baseline="0" noProof="0" dirty="0">
                <a:ln>
                  <a:noFill/>
                </a:ln>
                <a:solidFill>
                  <a:prstClr val="black"/>
                </a:solidFill>
                <a:effectLst/>
                <a:uLnTx/>
                <a:uFillTx/>
                <a:latin typeface="Calibri" panose="020F0502020204030204"/>
                <a:ea typeface="+mn-ea"/>
                <a:cs typeface="+mn-cs"/>
              </a:rPr>
              <a:t> 2</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Metin kutusu 10">
            <a:extLst>
              <a:ext uri="{FF2B5EF4-FFF2-40B4-BE49-F238E27FC236}">
                <a16:creationId xmlns:a16="http://schemas.microsoft.com/office/drawing/2014/main" id="{68083CE8-4C98-4E45-A042-B733831D8DC6}"/>
              </a:ext>
            </a:extLst>
          </p:cNvPr>
          <p:cNvSpPr txBox="1"/>
          <p:nvPr/>
        </p:nvSpPr>
        <p:spPr>
          <a:xfrm>
            <a:off x="9027312" y="2558534"/>
            <a:ext cx="9594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Calibri" panose="020F0502020204030204"/>
              </a:rPr>
              <a:t> </a:t>
            </a:r>
            <a:r>
              <a:rPr lang="tr-TR" dirty="0" err="1">
                <a:solidFill>
                  <a:prstClr val="black"/>
                </a:solidFill>
                <a:latin typeface="Calibri" panose="020F0502020204030204"/>
              </a:rPr>
              <a:t>Healthy</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Metin kutusu 16">
            <a:extLst>
              <a:ext uri="{FF2B5EF4-FFF2-40B4-BE49-F238E27FC236}">
                <a16:creationId xmlns:a16="http://schemas.microsoft.com/office/drawing/2014/main" id="{6B558708-2D44-40F7-8FE6-CE5B0D90E151}"/>
              </a:ext>
            </a:extLst>
          </p:cNvPr>
          <p:cNvSpPr txBox="1"/>
          <p:nvPr/>
        </p:nvSpPr>
        <p:spPr>
          <a:xfrm>
            <a:off x="9205619" y="4886159"/>
            <a:ext cx="9594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Calibri" panose="020F0502020204030204"/>
              </a:rPr>
              <a:t> </a:t>
            </a:r>
            <a:r>
              <a:rPr lang="tr-TR" dirty="0" err="1">
                <a:solidFill>
                  <a:prstClr val="black"/>
                </a:solidFill>
                <a:latin typeface="Calibri" panose="020F0502020204030204"/>
              </a:rPr>
              <a:t>Healthy</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621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57420-B086-47C5-8E0B-837258FB87C5}"/>
              </a:ext>
            </a:extLst>
          </p:cNvPr>
          <p:cNvSpPr>
            <a:spLocks noGrp="1"/>
          </p:cNvSpPr>
          <p:nvPr>
            <p:ph type="title"/>
          </p:nvPr>
        </p:nvSpPr>
        <p:spPr/>
        <p:txBody>
          <a:bodyPr/>
          <a:lstStyle/>
          <a:p>
            <a:r>
              <a:rPr lang="en-GB" dirty="0"/>
              <a:t>Muscle Synergies - Happiness</a:t>
            </a:r>
          </a:p>
        </p:txBody>
      </p:sp>
      <p:pic>
        <p:nvPicPr>
          <p:cNvPr id="6" name="Content Placeholder 5">
            <a:extLst>
              <a:ext uri="{FF2B5EF4-FFF2-40B4-BE49-F238E27FC236}">
                <a16:creationId xmlns:a16="http://schemas.microsoft.com/office/drawing/2014/main" id="{ACCE10C5-1976-41EA-BEE5-9184CC97E76F}"/>
              </a:ext>
            </a:extLst>
          </p:cNvPr>
          <p:cNvPicPr>
            <a:picLocks noGrp="1" noChangeAspect="1"/>
          </p:cNvPicPr>
          <p:nvPr>
            <p:ph idx="1"/>
          </p:nvPr>
        </p:nvPicPr>
        <p:blipFill>
          <a:blip r:embed="rId2"/>
          <a:stretch>
            <a:fillRect/>
          </a:stretch>
        </p:blipFill>
        <p:spPr>
          <a:xfrm>
            <a:off x="629367" y="1560879"/>
            <a:ext cx="6018974" cy="4634339"/>
          </a:xfrm>
          <a:prstGeom prst="rect">
            <a:avLst/>
          </a:prstGeom>
        </p:spPr>
      </p:pic>
      <p:sp>
        <p:nvSpPr>
          <p:cNvPr id="4" name="Footer Placeholder 3">
            <a:extLst>
              <a:ext uri="{FF2B5EF4-FFF2-40B4-BE49-F238E27FC236}">
                <a16:creationId xmlns:a16="http://schemas.microsoft.com/office/drawing/2014/main" id="{67EDBD67-B49D-4F37-9B6B-0621B6C6D75A}"/>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144C96E5-DE5F-4600-ACB3-E344F41E0246}"/>
              </a:ext>
            </a:extLst>
          </p:cNvPr>
          <p:cNvSpPr>
            <a:spLocks noGrp="1"/>
          </p:cNvSpPr>
          <p:nvPr>
            <p:ph type="sldNum" sz="quarter" idx="12"/>
          </p:nvPr>
        </p:nvSpPr>
        <p:spPr/>
        <p:txBody>
          <a:bodyPr/>
          <a:lstStyle/>
          <a:p>
            <a:fld id="{0881E01F-3A8A-4510-923D-F6EBD9863DDC}" type="slidenum">
              <a:rPr lang="en-GB" smtClean="0"/>
              <a:t>14</a:t>
            </a:fld>
            <a:endParaRPr lang="en-GB"/>
          </a:p>
        </p:txBody>
      </p:sp>
      <p:pic>
        <p:nvPicPr>
          <p:cNvPr id="8" name="Picture 7">
            <a:extLst>
              <a:ext uri="{FF2B5EF4-FFF2-40B4-BE49-F238E27FC236}">
                <a16:creationId xmlns:a16="http://schemas.microsoft.com/office/drawing/2014/main" id="{FA27B148-3417-42CB-99C7-8713B2A24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129" y="1027906"/>
            <a:ext cx="3168208" cy="5167312"/>
          </a:xfrm>
          <a:prstGeom prst="rect">
            <a:avLst/>
          </a:prstGeom>
        </p:spPr>
      </p:pic>
      <p:sp>
        <p:nvSpPr>
          <p:cNvPr id="7" name="TextBox 6">
            <a:extLst>
              <a:ext uri="{FF2B5EF4-FFF2-40B4-BE49-F238E27FC236}">
                <a16:creationId xmlns:a16="http://schemas.microsoft.com/office/drawing/2014/main" id="{FAE9CD81-CA63-4EC5-88D1-9F0DEB872412}"/>
              </a:ext>
            </a:extLst>
          </p:cNvPr>
          <p:cNvSpPr txBox="1"/>
          <p:nvPr/>
        </p:nvSpPr>
        <p:spPr>
          <a:xfrm>
            <a:off x="329938" y="1344060"/>
            <a:ext cx="336952" cy="2031325"/>
          </a:xfrm>
          <a:prstGeom prst="rect">
            <a:avLst/>
          </a:prstGeom>
          <a:noFill/>
        </p:spPr>
        <p:txBody>
          <a:bodyPr wrap="none" rtlCol="0">
            <a:spAutoFit/>
          </a:bodyPr>
          <a:lstStyle/>
          <a:p>
            <a:r>
              <a:rPr lang="en-GB" b="1" dirty="0"/>
              <a:t>C</a:t>
            </a:r>
          </a:p>
          <a:p>
            <a:r>
              <a:rPr lang="en-GB" b="1" dirty="0"/>
              <a:t>H</a:t>
            </a:r>
          </a:p>
          <a:p>
            <a:r>
              <a:rPr lang="en-GB" b="1" dirty="0"/>
              <a:t>A</a:t>
            </a:r>
          </a:p>
          <a:p>
            <a:r>
              <a:rPr lang="en-GB" b="1" dirty="0"/>
              <a:t>N</a:t>
            </a:r>
          </a:p>
          <a:p>
            <a:r>
              <a:rPr lang="en-GB" b="1" dirty="0"/>
              <a:t>N</a:t>
            </a:r>
          </a:p>
          <a:p>
            <a:r>
              <a:rPr lang="en-GB" b="1" dirty="0"/>
              <a:t>E</a:t>
            </a:r>
          </a:p>
          <a:p>
            <a:r>
              <a:rPr lang="en-GB" b="1" dirty="0"/>
              <a:t>L</a:t>
            </a:r>
          </a:p>
        </p:txBody>
      </p:sp>
      <p:sp>
        <p:nvSpPr>
          <p:cNvPr id="9" name="TextBox 8">
            <a:extLst>
              <a:ext uri="{FF2B5EF4-FFF2-40B4-BE49-F238E27FC236}">
                <a16:creationId xmlns:a16="http://schemas.microsoft.com/office/drawing/2014/main" id="{3AD8A5EC-30B5-49CE-B941-08309A4D0C83}"/>
              </a:ext>
            </a:extLst>
          </p:cNvPr>
          <p:cNvSpPr txBox="1"/>
          <p:nvPr/>
        </p:nvSpPr>
        <p:spPr>
          <a:xfrm>
            <a:off x="331507" y="3683475"/>
            <a:ext cx="340158" cy="2031325"/>
          </a:xfrm>
          <a:prstGeom prst="rect">
            <a:avLst/>
          </a:prstGeom>
          <a:noFill/>
        </p:spPr>
        <p:txBody>
          <a:bodyPr wrap="none" rtlCol="0">
            <a:spAutoFit/>
          </a:bodyPr>
          <a:lstStyle/>
          <a:p>
            <a:r>
              <a:rPr lang="en-GB" b="1" dirty="0"/>
              <a:t>C</a:t>
            </a:r>
          </a:p>
          <a:p>
            <a:r>
              <a:rPr lang="en-GB" b="1" dirty="0"/>
              <a:t>O</a:t>
            </a:r>
          </a:p>
          <a:p>
            <a:r>
              <a:rPr lang="en-GB" b="1" dirty="0"/>
              <a:t>N</a:t>
            </a:r>
          </a:p>
          <a:p>
            <a:r>
              <a:rPr lang="en-GB" b="1" dirty="0"/>
              <a:t>T</a:t>
            </a:r>
          </a:p>
          <a:p>
            <a:r>
              <a:rPr lang="en-GB" b="1" dirty="0"/>
              <a:t>R</a:t>
            </a:r>
          </a:p>
          <a:p>
            <a:r>
              <a:rPr lang="en-GB" b="1" dirty="0"/>
              <a:t>O</a:t>
            </a:r>
          </a:p>
          <a:p>
            <a:r>
              <a:rPr lang="en-GB" b="1" dirty="0"/>
              <a:t>L</a:t>
            </a:r>
          </a:p>
        </p:txBody>
      </p:sp>
      <p:sp>
        <p:nvSpPr>
          <p:cNvPr id="10" name="TextBox 9">
            <a:extLst>
              <a:ext uri="{FF2B5EF4-FFF2-40B4-BE49-F238E27FC236}">
                <a16:creationId xmlns:a16="http://schemas.microsoft.com/office/drawing/2014/main" id="{D23C718C-8571-4124-8CA8-83DE2CB47C86}"/>
              </a:ext>
            </a:extLst>
          </p:cNvPr>
          <p:cNvSpPr txBox="1"/>
          <p:nvPr/>
        </p:nvSpPr>
        <p:spPr>
          <a:xfrm>
            <a:off x="1989055" y="1268644"/>
            <a:ext cx="2166619" cy="369332"/>
          </a:xfrm>
          <a:prstGeom prst="rect">
            <a:avLst/>
          </a:prstGeom>
          <a:noFill/>
        </p:spPr>
        <p:txBody>
          <a:bodyPr wrap="none" rtlCol="0">
            <a:spAutoFit/>
          </a:bodyPr>
          <a:lstStyle/>
          <a:p>
            <a:r>
              <a:rPr lang="en-GB" b="1" dirty="0"/>
              <a:t>Healthy subjects n=5</a:t>
            </a:r>
          </a:p>
        </p:txBody>
      </p:sp>
      <p:sp>
        <p:nvSpPr>
          <p:cNvPr id="11" name="TextBox 10">
            <a:extLst>
              <a:ext uri="{FF2B5EF4-FFF2-40B4-BE49-F238E27FC236}">
                <a16:creationId xmlns:a16="http://schemas.microsoft.com/office/drawing/2014/main" id="{B62834D6-DEC7-48B2-ACC2-2CFDDEDAD33C}"/>
              </a:ext>
            </a:extLst>
          </p:cNvPr>
          <p:cNvSpPr txBox="1"/>
          <p:nvPr/>
        </p:nvSpPr>
        <p:spPr>
          <a:xfrm>
            <a:off x="5836764" y="1251359"/>
            <a:ext cx="404278" cy="369332"/>
          </a:xfrm>
          <a:prstGeom prst="rect">
            <a:avLst/>
          </a:prstGeom>
          <a:noFill/>
        </p:spPr>
        <p:txBody>
          <a:bodyPr wrap="none" rtlCol="0">
            <a:spAutoFit/>
          </a:bodyPr>
          <a:lstStyle/>
          <a:p>
            <a:r>
              <a:rPr lang="en-GB" b="1" dirty="0"/>
              <a:t>FT</a:t>
            </a:r>
          </a:p>
        </p:txBody>
      </p:sp>
    </p:spTree>
    <p:extLst>
      <p:ext uri="{BB962C8B-B14F-4D97-AF65-F5344CB8AC3E}">
        <p14:creationId xmlns:p14="http://schemas.microsoft.com/office/powerpoint/2010/main" val="2024479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7DB79-EDBC-4FCA-9E73-34BCFC451F85}"/>
              </a:ext>
            </a:extLst>
          </p:cNvPr>
          <p:cNvPicPr>
            <a:picLocks noChangeAspect="1"/>
          </p:cNvPicPr>
          <p:nvPr/>
        </p:nvPicPr>
        <p:blipFill>
          <a:blip r:embed="rId3"/>
          <a:stretch>
            <a:fillRect/>
          </a:stretch>
        </p:blipFill>
        <p:spPr>
          <a:xfrm>
            <a:off x="7622103" y="1293868"/>
            <a:ext cx="2582205" cy="2186093"/>
          </a:xfrm>
          <a:prstGeom prst="rect">
            <a:avLst/>
          </a:prstGeom>
        </p:spPr>
      </p:pic>
      <p:sp>
        <p:nvSpPr>
          <p:cNvPr id="3" name="TextBox 2">
            <a:extLst>
              <a:ext uri="{FF2B5EF4-FFF2-40B4-BE49-F238E27FC236}">
                <a16:creationId xmlns:a16="http://schemas.microsoft.com/office/drawing/2014/main" id="{10344C72-1718-4150-96A0-9E85712AF437}"/>
              </a:ext>
            </a:extLst>
          </p:cNvPr>
          <p:cNvSpPr txBox="1"/>
          <p:nvPr/>
        </p:nvSpPr>
        <p:spPr>
          <a:xfrm>
            <a:off x="7187379" y="3288995"/>
            <a:ext cx="3173659" cy="369332"/>
          </a:xfrm>
          <a:prstGeom prst="rect">
            <a:avLst/>
          </a:prstGeom>
          <a:solidFill>
            <a:schemeClr val="bg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70154140-123C-49B9-9D90-BEDF3BFCE3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0499" y="1603699"/>
            <a:ext cx="3386880" cy="14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29ADC80E-DA4F-4171-AA02-4112AE6C682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brightnessContrast bright="12000" contrast="12000"/>
                    </a14:imgEffect>
                  </a14:imgLayer>
                </a14:imgProps>
              </a:ext>
              <a:ext uri="{28A0092B-C50C-407E-A947-70E740481C1C}">
                <a14:useLocalDpi xmlns:a14="http://schemas.microsoft.com/office/drawing/2010/main" val="0"/>
              </a:ext>
            </a:extLst>
          </a:blip>
          <a:srcRect l="24157" t="11763" r="11740" b="8193"/>
          <a:stretch/>
        </p:blipFill>
        <p:spPr>
          <a:xfrm>
            <a:off x="2075735" y="1603699"/>
            <a:ext cx="1672630" cy="1566432"/>
          </a:xfrm>
          <a:prstGeom prst="rect">
            <a:avLst/>
          </a:prstGeom>
        </p:spPr>
      </p:pic>
      <p:sp>
        <p:nvSpPr>
          <p:cNvPr id="6" name="TextBox 5">
            <a:extLst>
              <a:ext uri="{FF2B5EF4-FFF2-40B4-BE49-F238E27FC236}">
                <a16:creationId xmlns:a16="http://schemas.microsoft.com/office/drawing/2014/main" id="{2977B1C1-52A3-4F4B-BB3F-A99992850B3E}"/>
              </a:ext>
            </a:extLst>
          </p:cNvPr>
          <p:cNvSpPr txBox="1"/>
          <p:nvPr/>
        </p:nvSpPr>
        <p:spPr>
          <a:xfrm>
            <a:off x="7544984" y="3288995"/>
            <a:ext cx="274622" cy="369332"/>
          </a:xfrm>
          <a:prstGeom prst="rect">
            <a:avLst/>
          </a:prstGeom>
          <a:solidFill>
            <a:schemeClr val="bg1"/>
          </a:solidFill>
        </p:spPr>
        <p:txBody>
          <a:bodyPr wrap="square" rtlCol="0">
            <a:spAutoFit/>
          </a:bodyPr>
          <a:lstStyle/>
          <a:p>
            <a:pPr algn="ctr"/>
            <a:r>
              <a:rPr lang="en-US" dirty="0"/>
              <a:t>6</a:t>
            </a:r>
          </a:p>
        </p:txBody>
      </p:sp>
      <p:sp>
        <p:nvSpPr>
          <p:cNvPr id="7" name="TextBox 6">
            <a:extLst>
              <a:ext uri="{FF2B5EF4-FFF2-40B4-BE49-F238E27FC236}">
                <a16:creationId xmlns:a16="http://schemas.microsoft.com/office/drawing/2014/main" id="{D402A2C2-7D61-4F41-A552-ADB41273BB8E}"/>
              </a:ext>
            </a:extLst>
          </p:cNvPr>
          <p:cNvSpPr txBox="1"/>
          <p:nvPr/>
        </p:nvSpPr>
        <p:spPr>
          <a:xfrm>
            <a:off x="8160095" y="3288995"/>
            <a:ext cx="274622" cy="369332"/>
          </a:xfrm>
          <a:prstGeom prst="rect">
            <a:avLst/>
          </a:prstGeom>
          <a:solidFill>
            <a:schemeClr val="bg1"/>
          </a:solidFill>
        </p:spPr>
        <p:txBody>
          <a:bodyPr wrap="square" rtlCol="0">
            <a:spAutoFit/>
          </a:bodyPr>
          <a:lstStyle/>
          <a:p>
            <a:pPr algn="ctr"/>
            <a:r>
              <a:rPr lang="en-US" dirty="0"/>
              <a:t>8</a:t>
            </a:r>
          </a:p>
        </p:txBody>
      </p:sp>
      <p:sp>
        <p:nvSpPr>
          <p:cNvPr id="8" name="TextBox 7">
            <a:extLst>
              <a:ext uri="{FF2B5EF4-FFF2-40B4-BE49-F238E27FC236}">
                <a16:creationId xmlns:a16="http://schemas.microsoft.com/office/drawing/2014/main" id="{156A2AAA-44FB-4E56-8E03-B15D5059A252}"/>
              </a:ext>
            </a:extLst>
          </p:cNvPr>
          <p:cNvSpPr txBox="1"/>
          <p:nvPr/>
        </p:nvSpPr>
        <p:spPr>
          <a:xfrm>
            <a:off x="8688061" y="3288995"/>
            <a:ext cx="453567" cy="369332"/>
          </a:xfrm>
          <a:prstGeom prst="rect">
            <a:avLst/>
          </a:prstGeom>
          <a:solidFill>
            <a:schemeClr val="bg1"/>
          </a:solidFill>
        </p:spPr>
        <p:txBody>
          <a:bodyPr wrap="square" rtlCol="0">
            <a:spAutoFit/>
          </a:bodyPr>
          <a:lstStyle/>
          <a:p>
            <a:pPr algn="ctr"/>
            <a:r>
              <a:rPr lang="en-US" dirty="0"/>
              <a:t>10</a:t>
            </a:r>
          </a:p>
        </p:txBody>
      </p:sp>
      <p:sp>
        <p:nvSpPr>
          <p:cNvPr id="9" name="TextBox 8">
            <a:extLst>
              <a:ext uri="{FF2B5EF4-FFF2-40B4-BE49-F238E27FC236}">
                <a16:creationId xmlns:a16="http://schemas.microsoft.com/office/drawing/2014/main" id="{27F68D2A-FA40-4CF7-9A9E-FCC7DAB4893C}"/>
              </a:ext>
            </a:extLst>
          </p:cNvPr>
          <p:cNvSpPr txBox="1"/>
          <p:nvPr/>
        </p:nvSpPr>
        <p:spPr>
          <a:xfrm>
            <a:off x="9303175" y="3288995"/>
            <a:ext cx="453567" cy="369332"/>
          </a:xfrm>
          <a:prstGeom prst="rect">
            <a:avLst/>
          </a:prstGeom>
          <a:solidFill>
            <a:schemeClr val="bg1"/>
          </a:solidFill>
        </p:spPr>
        <p:txBody>
          <a:bodyPr wrap="square" rtlCol="0">
            <a:spAutoFit/>
          </a:bodyPr>
          <a:lstStyle/>
          <a:p>
            <a:pPr algn="ctr"/>
            <a:r>
              <a:rPr lang="en-US" dirty="0"/>
              <a:t>12</a:t>
            </a:r>
          </a:p>
        </p:txBody>
      </p:sp>
      <p:sp>
        <p:nvSpPr>
          <p:cNvPr id="10" name="TextBox 9">
            <a:extLst>
              <a:ext uri="{FF2B5EF4-FFF2-40B4-BE49-F238E27FC236}">
                <a16:creationId xmlns:a16="http://schemas.microsoft.com/office/drawing/2014/main" id="{BBDEB1FB-C848-4590-B754-0022578DAD0B}"/>
              </a:ext>
            </a:extLst>
          </p:cNvPr>
          <p:cNvSpPr txBox="1"/>
          <p:nvPr/>
        </p:nvSpPr>
        <p:spPr>
          <a:xfrm>
            <a:off x="9919597" y="3288995"/>
            <a:ext cx="453567" cy="369332"/>
          </a:xfrm>
          <a:prstGeom prst="rect">
            <a:avLst/>
          </a:prstGeom>
          <a:solidFill>
            <a:schemeClr val="bg1"/>
          </a:solidFill>
        </p:spPr>
        <p:txBody>
          <a:bodyPr wrap="square" rtlCol="0">
            <a:spAutoFit/>
          </a:bodyPr>
          <a:lstStyle/>
          <a:p>
            <a:pPr algn="ctr"/>
            <a:r>
              <a:rPr lang="en-US" dirty="0"/>
              <a:t>14</a:t>
            </a:r>
          </a:p>
        </p:txBody>
      </p:sp>
      <p:sp>
        <p:nvSpPr>
          <p:cNvPr id="11" name="TextBox 10">
            <a:extLst>
              <a:ext uri="{FF2B5EF4-FFF2-40B4-BE49-F238E27FC236}">
                <a16:creationId xmlns:a16="http://schemas.microsoft.com/office/drawing/2014/main" id="{30721C9A-4E3B-4E7A-894F-9BC5E9FC3278}"/>
              </a:ext>
            </a:extLst>
          </p:cNvPr>
          <p:cNvSpPr txBox="1"/>
          <p:nvPr/>
        </p:nvSpPr>
        <p:spPr>
          <a:xfrm>
            <a:off x="7465373" y="790692"/>
            <a:ext cx="1222688" cy="923330"/>
          </a:xfrm>
          <a:prstGeom prst="rect">
            <a:avLst/>
          </a:prstGeom>
          <a:solidFill>
            <a:schemeClr val="bg1"/>
          </a:solidFill>
        </p:spPr>
        <p:txBody>
          <a:bodyPr wrap="square" rtlCol="0">
            <a:spAutoFit/>
          </a:bodyPr>
          <a:lstStyle/>
          <a:p>
            <a:r>
              <a:rPr lang="en-US" dirty="0"/>
              <a:t>MU discharge trains</a:t>
            </a:r>
          </a:p>
        </p:txBody>
      </p:sp>
      <p:sp>
        <p:nvSpPr>
          <p:cNvPr id="12" name="Freeform 25">
            <a:extLst>
              <a:ext uri="{FF2B5EF4-FFF2-40B4-BE49-F238E27FC236}">
                <a16:creationId xmlns:a16="http://schemas.microsoft.com/office/drawing/2014/main" id="{A3DAC813-2925-4C46-A490-CA1D1FD0CD7D}"/>
              </a:ext>
            </a:extLst>
          </p:cNvPr>
          <p:cNvSpPr/>
          <p:nvPr/>
        </p:nvSpPr>
        <p:spPr>
          <a:xfrm>
            <a:off x="4942520" y="3051670"/>
            <a:ext cx="2788951" cy="309406"/>
          </a:xfrm>
          <a:custGeom>
            <a:avLst/>
            <a:gdLst>
              <a:gd name="connsiteX0" fmla="*/ 89818 w 2788951"/>
              <a:gd name="connsiteY0" fmla="*/ 77118 h 309406"/>
              <a:gd name="connsiteX1" fmla="*/ 332189 w 2788951"/>
              <a:gd name="connsiteY1" fmla="*/ 308473 h 309406"/>
              <a:gd name="connsiteX2" fmla="*/ 2788951 w 2788951"/>
              <a:gd name="connsiteY2" fmla="*/ 0 h 309406"/>
            </a:gdLst>
            <a:ahLst/>
            <a:cxnLst>
              <a:cxn ang="0">
                <a:pos x="connsiteX0" y="connsiteY0"/>
              </a:cxn>
              <a:cxn ang="0">
                <a:pos x="connsiteX1" y="connsiteY1"/>
              </a:cxn>
              <a:cxn ang="0">
                <a:pos x="connsiteX2" y="connsiteY2"/>
              </a:cxn>
            </a:cxnLst>
            <a:rect l="l" t="t" r="r" b="b"/>
            <a:pathLst>
              <a:path w="2788951" h="309406">
                <a:moveTo>
                  <a:pt x="89818" y="77118"/>
                </a:moveTo>
                <a:cubicBezTo>
                  <a:pt x="-13924" y="199222"/>
                  <a:pt x="-117666" y="321326"/>
                  <a:pt x="332189" y="308473"/>
                </a:cubicBezTo>
                <a:cubicBezTo>
                  <a:pt x="782044" y="295620"/>
                  <a:pt x="1785497" y="147810"/>
                  <a:pt x="2788951" y="0"/>
                </a:cubicBezTo>
              </a:path>
            </a:pathLst>
          </a:custGeom>
          <a:noFill/>
          <a:ln w="2857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471E283-44D1-4C07-A58E-09FF3187B0A3}"/>
              </a:ext>
            </a:extLst>
          </p:cNvPr>
          <p:cNvSpPr txBox="1"/>
          <p:nvPr/>
        </p:nvSpPr>
        <p:spPr>
          <a:xfrm>
            <a:off x="1982634" y="1067691"/>
            <a:ext cx="2608727" cy="369332"/>
          </a:xfrm>
          <a:prstGeom prst="rect">
            <a:avLst/>
          </a:prstGeom>
          <a:noFill/>
        </p:spPr>
        <p:txBody>
          <a:bodyPr wrap="none" rtlCol="0">
            <a:spAutoFit/>
          </a:bodyPr>
          <a:lstStyle/>
          <a:p>
            <a:r>
              <a:rPr lang="en-US" u="sng" dirty="0"/>
              <a:t>High-density surface EMG</a:t>
            </a:r>
          </a:p>
        </p:txBody>
      </p:sp>
      <p:sp>
        <p:nvSpPr>
          <p:cNvPr id="14" name="TextBox 13">
            <a:extLst>
              <a:ext uri="{FF2B5EF4-FFF2-40B4-BE49-F238E27FC236}">
                <a16:creationId xmlns:a16="http://schemas.microsoft.com/office/drawing/2014/main" id="{2470F4F4-7B6E-4905-9883-417C11DC48C9}"/>
              </a:ext>
            </a:extLst>
          </p:cNvPr>
          <p:cNvSpPr txBox="1"/>
          <p:nvPr/>
        </p:nvSpPr>
        <p:spPr>
          <a:xfrm rot="21099788">
            <a:off x="5127152" y="3341312"/>
            <a:ext cx="2388154" cy="369332"/>
          </a:xfrm>
          <a:prstGeom prst="rect">
            <a:avLst/>
          </a:prstGeom>
          <a:noFill/>
        </p:spPr>
        <p:txBody>
          <a:bodyPr wrap="none" rtlCol="0">
            <a:spAutoFit/>
          </a:bodyPr>
          <a:lstStyle/>
          <a:p>
            <a:r>
              <a:rPr lang="en-US" dirty="0"/>
              <a:t>Blind source separation</a:t>
            </a:r>
          </a:p>
        </p:txBody>
      </p:sp>
      <p:sp>
        <p:nvSpPr>
          <p:cNvPr id="15" name="Title 2">
            <a:extLst>
              <a:ext uri="{FF2B5EF4-FFF2-40B4-BE49-F238E27FC236}">
                <a16:creationId xmlns:a16="http://schemas.microsoft.com/office/drawing/2014/main" id="{881D5F4B-CC96-4EDD-8324-8328AE2DD1D5}"/>
              </a:ext>
            </a:extLst>
          </p:cNvPr>
          <p:cNvSpPr txBox="1">
            <a:spLocks/>
          </p:cNvSpPr>
          <p:nvPr/>
        </p:nvSpPr>
        <p:spPr>
          <a:xfrm>
            <a:off x="1981201" y="162879"/>
            <a:ext cx="8229600" cy="619442"/>
          </a:xfrm>
          <a:prstGeom prst="rect">
            <a:avLst/>
          </a:prstGeom>
          <a:solidFill>
            <a:srgbClr val="FFC000"/>
          </a:solidFill>
        </p:spPr>
        <p:txBody>
          <a:bodyPr vert="horz" lIns="91431" tIns="45716" rIns="91431" bIns="45716" rtlCol="0" anchor="ctr">
            <a:normAutofit/>
          </a:bodyPr>
          <a:lstStyle>
            <a:defPPr>
              <a:defRPr lang="en-US"/>
            </a:defPPr>
            <a:lvl1pPr defTabSz="914400">
              <a:spcBef>
                <a:spcPct val="0"/>
              </a:spcBef>
              <a:buNone/>
              <a:defRPr sz="2800">
                <a:solidFill>
                  <a:schemeClr val="tx2"/>
                </a:solidFill>
                <a:latin typeface="+mj-lt"/>
                <a:ea typeface="+mj-ea"/>
                <a:cs typeface="+mj-cs"/>
              </a:defRPr>
            </a:lvl1pPr>
          </a:lstStyle>
          <a:p>
            <a:r>
              <a:rPr lang="en-US" dirty="0"/>
              <a:t>Identifying single MUs from </a:t>
            </a:r>
            <a:r>
              <a:rPr lang="en-US" dirty="0" err="1"/>
              <a:t>HDsEMG</a:t>
            </a:r>
            <a:r>
              <a:rPr lang="en-US" dirty="0"/>
              <a:t> </a:t>
            </a:r>
          </a:p>
        </p:txBody>
      </p:sp>
      <p:sp>
        <p:nvSpPr>
          <p:cNvPr id="16" name="Content Placeholder 4">
            <a:extLst>
              <a:ext uri="{FF2B5EF4-FFF2-40B4-BE49-F238E27FC236}">
                <a16:creationId xmlns:a16="http://schemas.microsoft.com/office/drawing/2014/main" id="{A101BF42-8A07-4E02-BD9E-38922B3CA43A}"/>
              </a:ext>
            </a:extLst>
          </p:cNvPr>
          <p:cNvSpPr txBox="1">
            <a:spLocks/>
          </p:cNvSpPr>
          <p:nvPr/>
        </p:nvSpPr>
        <p:spPr>
          <a:xfrm>
            <a:off x="1275143" y="3900218"/>
            <a:ext cx="9848127" cy="27995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en-US" sz="1400" b="1" dirty="0">
                <a:latin typeface="Arial" panose="020B0604020202020204" pitchFamily="34" charset="0"/>
                <a:cs typeface="Arial" panose="020B0604020202020204" pitchFamily="34" charset="0"/>
              </a:rPr>
              <a:t>High Density EMG recordings </a:t>
            </a:r>
            <a:r>
              <a:rPr lang="en-US" sz="1400" dirty="0">
                <a:latin typeface="Arial" panose="020B0604020202020204" pitchFamily="34" charset="0"/>
                <a:cs typeface="Arial" panose="020B0604020202020204" pitchFamily="34" charset="0"/>
              </a:rPr>
              <a:t>provide the possibility to:</a:t>
            </a:r>
          </a:p>
          <a:p>
            <a:r>
              <a:rPr lang="en-US" sz="1400" dirty="0">
                <a:solidFill>
                  <a:srgbClr val="000000"/>
                </a:solidFill>
                <a:latin typeface="Arial"/>
              </a:rPr>
              <a:t>Use Multi-Channel Decomposition Algorithms (BSS)</a:t>
            </a:r>
          </a:p>
          <a:p>
            <a:pPr marL="0" indent="0">
              <a:buFont typeface="Arial" panose="020B0604020202020204" pitchFamily="34" charset="0"/>
              <a:buNone/>
            </a:pPr>
            <a:r>
              <a:rPr lang="en-US" sz="1400" dirty="0">
                <a:solidFill>
                  <a:srgbClr val="000000"/>
                </a:solidFill>
                <a:latin typeface="Arial"/>
              </a:rPr>
              <a:t>	</a:t>
            </a:r>
            <a:r>
              <a:rPr lang="en-US" sz="1400" dirty="0">
                <a:solidFill>
                  <a:srgbClr val="E46C0A"/>
                </a:solidFill>
                <a:latin typeface="Arial"/>
              </a:rPr>
              <a:t>Resolve Superimpositions </a:t>
            </a:r>
            <a:r>
              <a:rPr lang="en-US" sz="1400" dirty="0">
                <a:solidFill>
                  <a:srgbClr val="000000"/>
                </a:solidFill>
                <a:latin typeface="Arial"/>
              </a:rPr>
              <a:t>at </a:t>
            </a:r>
            <a:r>
              <a:rPr lang="en-US" sz="1400" dirty="0">
                <a:solidFill>
                  <a:srgbClr val="E46C0A"/>
                </a:solidFill>
                <a:latin typeface="Arial"/>
              </a:rPr>
              <a:t>high activation </a:t>
            </a:r>
            <a:r>
              <a:rPr lang="en-US" sz="1400" dirty="0">
                <a:latin typeface="Arial"/>
              </a:rPr>
              <a:t>l</a:t>
            </a:r>
            <a:r>
              <a:rPr lang="en-US" sz="1400" dirty="0">
                <a:solidFill>
                  <a:srgbClr val="000000"/>
                </a:solidFill>
                <a:latin typeface="Arial"/>
              </a:rPr>
              <a:t>evels and with </a:t>
            </a:r>
            <a:r>
              <a:rPr lang="en-US" sz="1400" dirty="0">
                <a:solidFill>
                  <a:srgbClr val="E46C0A"/>
                </a:solidFill>
                <a:latin typeface="Arial"/>
              </a:rPr>
              <a:t>high synchronization</a:t>
            </a:r>
          </a:p>
          <a:p>
            <a:r>
              <a:rPr lang="en-US" sz="1400" dirty="0">
                <a:solidFill>
                  <a:srgbClr val="000000"/>
                </a:solidFill>
                <a:latin typeface="Arial"/>
              </a:rPr>
              <a:t>Concurrent Recordings of Superficial and Deep Motor Units</a:t>
            </a:r>
          </a:p>
          <a:p>
            <a:r>
              <a:rPr lang="en-US" sz="1400" dirty="0">
                <a:solidFill>
                  <a:srgbClr val="000000"/>
                </a:solidFill>
                <a:latin typeface="Arial"/>
              </a:rPr>
              <a:t>Stable Waveform Characteristics</a:t>
            </a:r>
          </a:p>
          <a:p>
            <a:pPr marL="914400" lvl="2" indent="0">
              <a:buFont typeface="Arial" panose="020B0604020202020204" pitchFamily="34" charset="0"/>
              <a:buNone/>
            </a:pPr>
            <a:r>
              <a:rPr lang="en-US" sz="1400" dirty="0">
                <a:solidFill>
                  <a:srgbClr val="000000"/>
                </a:solidFill>
                <a:latin typeface="Arial"/>
              </a:rPr>
              <a:t>Identify the </a:t>
            </a:r>
            <a:r>
              <a:rPr lang="en-US" sz="1400" dirty="0">
                <a:solidFill>
                  <a:schemeClr val="accent6">
                    <a:lumMod val="75000"/>
                  </a:schemeClr>
                </a:solidFill>
                <a:latin typeface="Arial"/>
              </a:rPr>
              <a:t>Same Motor Unit</a:t>
            </a:r>
            <a:r>
              <a:rPr lang="en-US" sz="1400" dirty="0">
                <a:solidFill>
                  <a:srgbClr val="000000"/>
                </a:solidFill>
                <a:latin typeface="Arial"/>
              </a:rPr>
              <a:t> across </a:t>
            </a:r>
            <a:r>
              <a:rPr lang="en-US" sz="1400" dirty="0">
                <a:solidFill>
                  <a:schemeClr val="accent6">
                    <a:lumMod val="75000"/>
                  </a:schemeClr>
                </a:solidFill>
                <a:latin typeface="Arial"/>
              </a:rPr>
              <a:t>different trials</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Study Peripheral Properties</a:t>
            </a:r>
          </a:p>
          <a:p>
            <a:pPr marL="0" indent="0">
              <a:buFont typeface="Arial" panose="020B0604020202020204" pitchFamily="34" charset="0"/>
              <a:buNone/>
            </a:pPr>
            <a:r>
              <a:rPr lang="en-US" sz="1400" dirty="0">
                <a:latin typeface="Arial" panose="020B0604020202020204" pitchFamily="34" charset="0"/>
                <a:cs typeface="Arial" panose="020B0604020202020204" pitchFamily="34" charset="0"/>
              </a:rPr>
              <a:t>	</a:t>
            </a:r>
            <a:r>
              <a:rPr lang="en-US" sz="1400" dirty="0">
                <a:solidFill>
                  <a:schemeClr val="accent6">
                    <a:lumMod val="75000"/>
                  </a:schemeClr>
                </a:solidFill>
                <a:latin typeface="Arial" panose="020B0604020202020204" pitchFamily="34" charset="0"/>
                <a:cs typeface="Arial" panose="020B0604020202020204" pitchFamily="34" charset="0"/>
              </a:rPr>
              <a:t>Innervation Zones</a:t>
            </a:r>
            <a:r>
              <a:rPr lang="en-US" sz="1400" dirty="0">
                <a:latin typeface="Arial" panose="020B0604020202020204" pitchFamily="34" charset="0"/>
                <a:cs typeface="Arial" panose="020B0604020202020204" pitchFamily="34" charset="0"/>
              </a:rPr>
              <a:t>, </a:t>
            </a:r>
            <a:r>
              <a:rPr lang="en-US" sz="1400" dirty="0">
                <a:solidFill>
                  <a:schemeClr val="accent6">
                    <a:lumMod val="75000"/>
                  </a:schemeClr>
                </a:solidFill>
                <a:latin typeface="Arial" panose="020B0604020202020204" pitchFamily="34" charset="0"/>
                <a:cs typeface="Arial" panose="020B0604020202020204" pitchFamily="34" charset="0"/>
              </a:rPr>
              <a:t>Conduction Velocity</a:t>
            </a:r>
            <a:r>
              <a:rPr lang="en-US" sz="1400" dirty="0">
                <a:latin typeface="Arial" panose="020B0604020202020204" pitchFamily="34" charset="0"/>
                <a:cs typeface="Arial" panose="020B0604020202020204" pitchFamily="34" charset="0"/>
              </a:rPr>
              <a:t>, </a:t>
            </a:r>
            <a:r>
              <a:rPr lang="en-US" sz="1400" dirty="0">
                <a:solidFill>
                  <a:schemeClr val="accent6">
                    <a:lumMod val="75000"/>
                  </a:schemeClr>
                </a:solidFill>
                <a:latin typeface="Arial" panose="020B0604020202020204" pitchFamily="34" charset="0"/>
                <a:cs typeface="Arial" panose="020B0604020202020204" pitchFamily="34" charset="0"/>
              </a:rPr>
              <a:t>Muscle Geometry</a:t>
            </a:r>
          </a:p>
          <a:p>
            <a:pPr marL="0" indent="0">
              <a:buFont typeface="Arial" panose="020B0604020202020204" pitchFamily="34" charset="0"/>
              <a:buNone/>
            </a:pPr>
            <a:endParaRPr lang="en-US" sz="1400" i="1" dirty="0">
              <a:solidFill>
                <a:schemeClr val="bg1">
                  <a:lumMod val="75000"/>
                </a:schemeClr>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1400" i="1" dirty="0">
              <a:solidFill>
                <a:schemeClr val="bg1">
                  <a:lumMod val="75000"/>
                </a:schemeClr>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1400" i="1" dirty="0">
              <a:solidFill>
                <a:schemeClr val="bg1">
                  <a:lumMod val="75000"/>
                </a:schemeClr>
              </a:solidFill>
              <a:latin typeface="Arial" panose="020B0604020202020204" pitchFamily="34" charset="0"/>
              <a:cs typeface="Arial" panose="020B0604020202020204" pitchFamily="34" charset="0"/>
            </a:endParaRPr>
          </a:p>
        </p:txBody>
      </p:sp>
      <p:sp>
        <p:nvSpPr>
          <p:cNvPr id="17" name="Footer Placeholder 16">
            <a:extLst>
              <a:ext uri="{FF2B5EF4-FFF2-40B4-BE49-F238E27FC236}">
                <a16:creationId xmlns:a16="http://schemas.microsoft.com/office/drawing/2014/main" id="{BC17EF26-4276-427E-A994-0267786326B2}"/>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18" name="Slide Number Placeholder 17">
            <a:extLst>
              <a:ext uri="{FF2B5EF4-FFF2-40B4-BE49-F238E27FC236}">
                <a16:creationId xmlns:a16="http://schemas.microsoft.com/office/drawing/2014/main" id="{CF03D3D8-D627-409A-9646-9E3826FEC1ED}"/>
              </a:ext>
            </a:extLst>
          </p:cNvPr>
          <p:cNvSpPr>
            <a:spLocks noGrp="1"/>
          </p:cNvSpPr>
          <p:nvPr>
            <p:ph type="sldNum" sz="quarter" idx="12"/>
          </p:nvPr>
        </p:nvSpPr>
        <p:spPr/>
        <p:txBody>
          <a:bodyPr/>
          <a:lstStyle/>
          <a:p>
            <a:fld id="{0881E01F-3A8A-4510-923D-F6EBD9863DDC}" type="slidenum">
              <a:rPr lang="en-GB" smtClean="0"/>
              <a:t>15</a:t>
            </a:fld>
            <a:endParaRPr lang="en-GB"/>
          </a:p>
        </p:txBody>
      </p:sp>
    </p:spTree>
    <p:extLst>
      <p:ext uri="{BB962C8B-B14F-4D97-AF65-F5344CB8AC3E}">
        <p14:creationId xmlns:p14="http://schemas.microsoft.com/office/powerpoint/2010/main" val="2953812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951F-EBF9-407E-B459-EA31E128AE43}"/>
              </a:ext>
            </a:extLst>
          </p:cNvPr>
          <p:cNvSpPr>
            <a:spLocks noGrp="1"/>
          </p:cNvSpPr>
          <p:nvPr>
            <p:ph type="title"/>
          </p:nvPr>
        </p:nvSpPr>
        <p:spPr>
          <a:xfrm>
            <a:off x="838200" y="365125"/>
            <a:ext cx="10515600" cy="1325563"/>
          </a:xfrm>
        </p:spPr>
        <p:txBody>
          <a:bodyPr/>
          <a:lstStyle/>
          <a:p>
            <a:r>
              <a:rPr lang="en-GB" dirty="0"/>
              <a:t>Conclusion</a:t>
            </a:r>
          </a:p>
        </p:txBody>
      </p:sp>
      <p:sp>
        <p:nvSpPr>
          <p:cNvPr id="3" name="Content Placeholder 2">
            <a:extLst>
              <a:ext uri="{FF2B5EF4-FFF2-40B4-BE49-F238E27FC236}">
                <a16:creationId xmlns:a16="http://schemas.microsoft.com/office/drawing/2014/main" id="{B0C8208D-F2F7-44B2-A22D-24CA9EF6D1A3}"/>
              </a:ext>
            </a:extLst>
          </p:cNvPr>
          <p:cNvSpPr>
            <a:spLocks noGrp="1"/>
          </p:cNvSpPr>
          <p:nvPr>
            <p:ph idx="1"/>
          </p:nvPr>
        </p:nvSpPr>
        <p:spPr/>
        <p:txBody>
          <a:bodyPr>
            <a:normAutofit lnSpcReduction="10000"/>
          </a:bodyPr>
          <a:lstStyle/>
          <a:p>
            <a:r>
              <a:rPr lang="en-GB" dirty="0"/>
              <a:t>We developed an individualized rehabilitation method with selective stimulation</a:t>
            </a:r>
          </a:p>
          <a:p>
            <a:pPr lvl="1"/>
            <a:r>
              <a:rPr lang="en-GB" dirty="0"/>
              <a:t>Stimulation parameters were fixed. Different stimulation parameters and muscle responses to them can be modelled as an optimization problem.</a:t>
            </a:r>
          </a:p>
          <a:p>
            <a:r>
              <a:rPr lang="en-GB" dirty="0"/>
              <a:t>We should take account of possible problems during reinnervation processes to improve our rehabilitation methods</a:t>
            </a:r>
          </a:p>
          <a:p>
            <a:pPr lvl="1"/>
            <a:r>
              <a:rPr lang="en-GB" dirty="0"/>
              <a:t>Lack of appropriate muscle activity, synkinesis, and aberrant reinnervation.</a:t>
            </a:r>
          </a:p>
          <a:p>
            <a:r>
              <a:rPr lang="en-GB" dirty="0"/>
              <a:t>We should define functions. Recovery of functions needs reinnervation but reinnervation ≠ functions.</a:t>
            </a:r>
          </a:p>
          <a:p>
            <a:pPr lvl="1"/>
            <a:r>
              <a:rPr lang="en-GB" dirty="0"/>
              <a:t>An atlas of functional movements with their classifications, accuracy and performance tests is a need to assess recovery of FT patients.</a:t>
            </a:r>
          </a:p>
        </p:txBody>
      </p:sp>
      <p:sp>
        <p:nvSpPr>
          <p:cNvPr id="4" name="Footer Placeholder 3">
            <a:extLst>
              <a:ext uri="{FF2B5EF4-FFF2-40B4-BE49-F238E27FC236}">
                <a16:creationId xmlns:a16="http://schemas.microsoft.com/office/drawing/2014/main" id="{B775E27C-4E05-44C5-987F-5E0AFEA9E608}"/>
              </a:ext>
            </a:extLst>
          </p:cNvPr>
          <p:cNvSpPr>
            <a:spLocks noGrp="1"/>
          </p:cNvSpPr>
          <p:nvPr>
            <p:ph type="ftr" sz="quarter" idx="11"/>
          </p:nvPr>
        </p:nvSpPr>
        <p:spPr>
          <a:xfrm>
            <a:off x="4038600" y="6356350"/>
            <a:ext cx="4114800" cy="365125"/>
          </a:xfrm>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967043DC-45FD-4D12-A79D-6D824619282F}"/>
              </a:ext>
            </a:extLst>
          </p:cNvPr>
          <p:cNvSpPr>
            <a:spLocks noGrp="1"/>
          </p:cNvSpPr>
          <p:nvPr>
            <p:ph type="sldNum" sz="quarter" idx="12"/>
          </p:nvPr>
        </p:nvSpPr>
        <p:spPr>
          <a:xfrm>
            <a:off x="8610600" y="6356350"/>
            <a:ext cx="2743200" cy="365125"/>
          </a:xfrm>
        </p:spPr>
        <p:txBody>
          <a:bodyPr/>
          <a:lstStyle/>
          <a:p>
            <a:fld id="{0881E01F-3A8A-4510-923D-F6EBD9863DDC}" type="slidenum">
              <a:rPr lang="en-GB" smtClean="0"/>
              <a:t>16</a:t>
            </a:fld>
            <a:endParaRPr lang="en-GB"/>
          </a:p>
        </p:txBody>
      </p:sp>
    </p:spTree>
    <p:extLst>
      <p:ext uri="{BB962C8B-B14F-4D97-AF65-F5344CB8AC3E}">
        <p14:creationId xmlns:p14="http://schemas.microsoft.com/office/powerpoint/2010/main" val="328945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466E5E1-F683-4C3D-828C-086B142105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2757" y="1997369"/>
            <a:ext cx="5546485" cy="3078569"/>
          </a:xfrm>
        </p:spPr>
      </p:pic>
      <p:sp>
        <p:nvSpPr>
          <p:cNvPr id="4" name="Footer Placeholder 3">
            <a:extLst>
              <a:ext uri="{FF2B5EF4-FFF2-40B4-BE49-F238E27FC236}">
                <a16:creationId xmlns:a16="http://schemas.microsoft.com/office/drawing/2014/main" id="{CB3E4FA7-2761-44EF-B94E-85A120FFE8A6}"/>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4A207663-B132-491C-847B-8A3B26805387}"/>
              </a:ext>
            </a:extLst>
          </p:cNvPr>
          <p:cNvSpPr>
            <a:spLocks noGrp="1"/>
          </p:cNvSpPr>
          <p:nvPr>
            <p:ph type="sldNum" sz="quarter" idx="12"/>
          </p:nvPr>
        </p:nvSpPr>
        <p:spPr/>
        <p:txBody>
          <a:bodyPr/>
          <a:lstStyle/>
          <a:p>
            <a:fld id="{0881E01F-3A8A-4510-923D-F6EBD9863DDC}" type="slidenum">
              <a:rPr lang="en-GB" smtClean="0"/>
              <a:t>2</a:t>
            </a:fld>
            <a:endParaRPr lang="en-GB"/>
          </a:p>
        </p:txBody>
      </p:sp>
      <p:sp>
        <p:nvSpPr>
          <p:cNvPr id="6" name="Title 3">
            <a:extLst>
              <a:ext uri="{FF2B5EF4-FFF2-40B4-BE49-F238E27FC236}">
                <a16:creationId xmlns:a16="http://schemas.microsoft.com/office/drawing/2014/main" id="{9647DC15-A92E-448B-8263-30530A0AC545}"/>
              </a:ext>
            </a:extLst>
          </p:cNvPr>
          <p:cNvSpPr txBox="1">
            <a:spLocks/>
          </p:cNvSpPr>
          <p:nvPr/>
        </p:nvSpPr>
        <p:spPr>
          <a:xfrm>
            <a:off x="1524000" y="0"/>
            <a:ext cx="9144000" cy="1103514"/>
          </a:xfrm>
          <a:prstGeom prst="rect">
            <a:avLst/>
          </a:prstGeom>
          <a:solidFill>
            <a:srgbClr val="008DA9"/>
          </a:solidFill>
          <a:ln>
            <a:solidFill>
              <a:srgbClr val="008DA9"/>
            </a:solidFill>
          </a:ln>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fr-CH" sz="4800" b="1"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Conflict</a:t>
            </a:r>
            <a:r>
              <a:rPr lang="fr-CH" sz="48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of </a:t>
            </a:r>
            <a:r>
              <a:rPr lang="fr-CH" sz="4800" b="1"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interest</a:t>
            </a:r>
            <a:r>
              <a:rPr lang="fr-CH" sz="48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fr-CH" sz="4800" b="1"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disclosure</a:t>
            </a:r>
            <a:endParaRPr lang="fr-CH" sz="4800" b="1"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Subtitle 1">
            <a:extLst>
              <a:ext uri="{FF2B5EF4-FFF2-40B4-BE49-F238E27FC236}">
                <a16:creationId xmlns:a16="http://schemas.microsoft.com/office/drawing/2014/main" id="{86574A3A-8C01-4E8F-B95A-FCA3002CED09}"/>
              </a:ext>
            </a:extLst>
          </p:cNvPr>
          <p:cNvSpPr txBox="1">
            <a:spLocks/>
          </p:cNvSpPr>
          <p:nvPr/>
        </p:nvSpPr>
        <p:spPr>
          <a:xfrm>
            <a:off x="1981202" y="1469018"/>
            <a:ext cx="8229599" cy="869922"/>
          </a:xfrm>
          <a:prstGeom prst="rect">
            <a:avLst/>
          </a:prstGeom>
          <a:ln>
            <a:noFill/>
            <a:miter lim="800000"/>
            <a:headEnd/>
            <a:tailEnd/>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4313" indent="-214313">
              <a:buFont typeface="Wingdings" panose="05000000000000000000" pitchFamily="2" charset="2"/>
              <a:buChar char="q"/>
            </a:pPr>
            <a:r>
              <a:rPr lang="en-US" altLang="fr-FR" sz="2000" b="1">
                <a:solidFill>
                  <a:schemeClr val="tx1">
                    <a:lumMod val="75000"/>
                    <a:lumOff val="25000"/>
                  </a:schemeClr>
                </a:solidFill>
                <a:latin typeface="Arial Unicode MS" pitchFamily="34" charset="-128"/>
                <a:ea typeface="Arial Unicode MS" pitchFamily="34" charset="-128"/>
                <a:cs typeface="Arial Unicode MS" pitchFamily="34" charset="-128"/>
              </a:rPr>
              <a:t> </a:t>
            </a:r>
            <a:r>
              <a:rPr lang="en-US" altLang="fr-FR" sz="20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 have no, real or perceived, direct or indirect conflicts of interest that relate to this presentation.</a:t>
            </a:r>
            <a:endParaRPr lang="en-US" altLang="fr-FR" sz="20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4">
            <a:extLst>
              <a:ext uri="{FF2B5EF4-FFF2-40B4-BE49-F238E27FC236}">
                <a16:creationId xmlns:a16="http://schemas.microsoft.com/office/drawing/2014/main" id="{A849A2E3-200E-4531-9C0D-38A1F1A9E691}"/>
              </a:ext>
            </a:extLst>
          </p:cNvPr>
          <p:cNvSpPr txBox="1">
            <a:spLocks/>
          </p:cNvSpPr>
          <p:nvPr/>
        </p:nvSpPr>
        <p:spPr>
          <a:xfrm>
            <a:off x="1981200" y="5146444"/>
            <a:ext cx="8229600" cy="1504525"/>
          </a:xfrm>
          <a:prstGeom prst="rect">
            <a:avLst/>
          </a:prstGeom>
          <a:ln>
            <a:solidFill>
              <a:srgbClr val="008DA9"/>
            </a:solidFill>
          </a:ln>
        </p:spPr>
        <p:txBody>
          <a:bodyPr vert="horz" lIns="91440" tIns="45720" rIns="91440" bIns="45720" rtlCol="0" anchor="ctr">
            <a:normAutofit/>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defRPr/>
            </a:pPr>
            <a:r>
              <a:rPr lang="en-US" altLang="fr-FR" b="1" dirty="0">
                <a:latin typeface="Open Sans" panose="020B0606030504020204" pitchFamily="34" charset="0"/>
                <a:ea typeface="Open Sans" panose="020B0606030504020204" pitchFamily="34" charset="0"/>
                <a:cs typeface="Open Sans" panose="020B0606030504020204" pitchFamily="34" charset="0"/>
              </a:rPr>
              <a:t>The ECCN 2019 Congress is accredited for CME credits by EACCME-UEMS and invited speakers and oral presenters are required to disclose their potential conflict of interest going back 3 years prior to this presentation. </a:t>
            </a:r>
            <a:r>
              <a:rPr lang="en-US" altLang="fr-FR" dirty="0">
                <a:latin typeface="Open Sans" panose="020B0606030504020204" pitchFamily="34" charset="0"/>
                <a:ea typeface="Open Sans" panose="020B0606030504020204" pitchFamily="34" charset="0"/>
                <a:cs typeface="Open Sans" panose="020B0606030504020204" pitchFamily="34" charset="0"/>
              </a:rPr>
              <a:t>The intent of this disclosure is not to prevent a speaker with a conflict of interest (any significant financial relationship a speaker has with manufacturers or providers of any commercial products or services relevant to the talk) from making a presentation, but rather to provide listeners with information on which they can make their own judgment. It remains for audience members to determine whether the speaker’s interests or relationships may influence the presentation. Drug or device advertisement is strictly forbidden. </a:t>
            </a:r>
            <a:endParaRPr lang="fr-CH"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29757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951F-EBF9-407E-B459-EA31E128AE43}"/>
              </a:ext>
            </a:extLst>
          </p:cNvPr>
          <p:cNvSpPr>
            <a:spLocks noGrp="1"/>
          </p:cNvSpPr>
          <p:nvPr>
            <p:ph type="title"/>
          </p:nvPr>
        </p:nvSpPr>
        <p:spPr>
          <a:xfrm>
            <a:off x="838200" y="365125"/>
            <a:ext cx="10515600" cy="1325563"/>
          </a:xfrm>
        </p:spPr>
        <p:txBody>
          <a:bodyPr/>
          <a:lstStyle/>
          <a:p>
            <a:r>
              <a:rPr lang="en-GB" dirty="0"/>
              <a:t>Outline</a:t>
            </a:r>
          </a:p>
        </p:txBody>
      </p:sp>
      <p:sp>
        <p:nvSpPr>
          <p:cNvPr id="3" name="Content Placeholder 2">
            <a:extLst>
              <a:ext uri="{FF2B5EF4-FFF2-40B4-BE49-F238E27FC236}">
                <a16:creationId xmlns:a16="http://schemas.microsoft.com/office/drawing/2014/main" id="{B0C8208D-F2F7-44B2-A22D-24CA9EF6D1A3}"/>
              </a:ext>
            </a:extLst>
          </p:cNvPr>
          <p:cNvSpPr>
            <a:spLocks noGrp="1"/>
          </p:cNvSpPr>
          <p:nvPr>
            <p:ph idx="1"/>
          </p:nvPr>
        </p:nvSpPr>
        <p:spPr/>
        <p:txBody>
          <a:bodyPr/>
          <a:lstStyle/>
          <a:p>
            <a:r>
              <a:rPr lang="en-GB" dirty="0"/>
              <a:t>Individualized Rehabilitation</a:t>
            </a:r>
          </a:p>
          <a:p>
            <a:pPr lvl="1"/>
            <a:r>
              <a:rPr lang="en-GB" dirty="0"/>
              <a:t>Detecting muscle activities</a:t>
            </a:r>
          </a:p>
          <a:p>
            <a:pPr lvl="2"/>
            <a:r>
              <a:rPr lang="en-GB" dirty="0"/>
              <a:t>Wavelet packet energy</a:t>
            </a:r>
          </a:p>
          <a:p>
            <a:pPr lvl="2"/>
            <a:r>
              <a:rPr lang="en-GB" dirty="0"/>
              <a:t>Hilbert transform amplitude</a:t>
            </a:r>
          </a:p>
          <a:p>
            <a:pPr lvl="2"/>
            <a:r>
              <a:rPr lang="en-GB" dirty="0"/>
              <a:t>Time-frequency spectrum</a:t>
            </a:r>
          </a:p>
          <a:p>
            <a:pPr lvl="1"/>
            <a:r>
              <a:rPr lang="en-GB" dirty="0"/>
              <a:t>Assessing the recovery with a complexity measure</a:t>
            </a:r>
          </a:p>
          <a:p>
            <a:pPr lvl="2"/>
            <a:r>
              <a:rPr lang="en-GB" dirty="0"/>
              <a:t>Fuzzy entropy</a:t>
            </a:r>
          </a:p>
          <a:p>
            <a:pPr lvl="1"/>
            <a:r>
              <a:rPr lang="en-GB" dirty="0"/>
              <a:t>HD-</a:t>
            </a:r>
            <a:r>
              <a:rPr lang="en-GB" dirty="0" err="1"/>
              <a:t>sEMG</a:t>
            </a:r>
            <a:endParaRPr lang="en-GB" dirty="0"/>
          </a:p>
          <a:p>
            <a:r>
              <a:rPr lang="en-GB" dirty="0"/>
              <a:t>Conclusions</a:t>
            </a:r>
          </a:p>
          <a:p>
            <a:endParaRPr lang="en-GB" dirty="0"/>
          </a:p>
          <a:p>
            <a:endParaRPr lang="en-GB" dirty="0"/>
          </a:p>
        </p:txBody>
      </p:sp>
      <p:sp>
        <p:nvSpPr>
          <p:cNvPr id="4" name="Footer Placeholder 3">
            <a:extLst>
              <a:ext uri="{FF2B5EF4-FFF2-40B4-BE49-F238E27FC236}">
                <a16:creationId xmlns:a16="http://schemas.microsoft.com/office/drawing/2014/main" id="{B775E27C-4E05-44C5-987F-5E0AFEA9E608}"/>
              </a:ext>
            </a:extLst>
          </p:cNvPr>
          <p:cNvSpPr>
            <a:spLocks noGrp="1"/>
          </p:cNvSpPr>
          <p:nvPr>
            <p:ph type="ftr" sz="quarter" idx="11"/>
          </p:nvPr>
        </p:nvSpPr>
        <p:spPr>
          <a:xfrm>
            <a:off x="4038600" y="6356350"/>
            <a:ext cx="4114800" cy="365125"/>
          </a:xfrm>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967043DC-45FD-4D12-A79D-6D824619282F}"/>
              </a:ext>
            </a:extLst>
          </p:cNvPr>
          <p:cNvSpPr>
            <a:spLocks noGrp="1"/>
          </p:cNvSpPr>
          <p:nvPr>
            <p:ph type="sldNum" sz="quarter" idx="12"/>
          </p:nvPr>
        </p:nvSpPr>
        <p:spPr>
          <a:xfrm>
            <a:off x="8610600" y="6356350"/>
            <a:ext cx="2743200" cy="365125"/>
          </a:xfrm>
        </p:spPr>
        <p:txBody>
          <a:bodyPr/>
          <a:lstStyle/>
          <a:p>
            <a:fld id="{0881E01F-3A8A-4510-923D-F6EBD9863DDC}" type="slidenum">
              <a:rPr lang="en-GB" smtClean="0"/>
              <a:t>3</a:t>
            </a:fld>
            <a:endParaRPr lang="en-GB"/>
          </a:p>
        </p:txBody>
      </p:sp>
    </p:spTree>
    <p:extLst>
      <p:ext uri="{BB962C8B-B14F-4D97-AF65-F5344CB8AC3E}">
        <p14:creationId xmlns:p14="http://schemas.microsoft.com/office/powerpoint/2010/main" val="2601816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133E-AD63-48DB-ACAB-AD89E9C69640}"/>
              </a:ext>
            </a:extLst>
          </p:cNvPr>
          <p:cNvSpPr>
            <a:spLocks noGrp="1"/>
          </p:cNvSpPr>
          <p:nvPr>
            <p:ph type="title"/>
          </p:nvPr>
        </p:nvSpPr>
        <p:spPr/>
        <p:txBody>
          <a:bodyPr/>
          <a:lstStyle/>
          <a:p>
            <a:endParaRPr lang="en-GB"/>
          </a:p>
        </p:txBody>
      </p:sp>
      <p:pic>
        <p:nvPicPr>
          <p:cNvPr id="7" name="Content Placeholder 6">
            <a:extLst>
              <a:ext uri="{FF2B5EF4-FFF2-40B4-BE49-F238E27FC236}">
                <a16:creationId xmlns:a16="http://schemas.microsoft.com/office/drawing/2014/main" id="{4A2ED708-DC97-43E1-AD45-C63DA9BDB7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8496" y="136525"/>
            <a:ext cx="7935008" cy="5951256"/>
          </a:xfrm>
        </p:spPr>
      </p:pic>
      <p:sp>
        <p:nvSpPr>
          <p:cNvPr id="4" name="Footer Placeholder 3">
            <a:extLst>
              <a:ext uri="{FF2B5EF4-FFF2-40B4-BE49-F238E27FC236}">
                <a16:creationId xmlns:a16="http://schemas.microsoft.com/office/drawing/2014/main" id="{9530E322-0929-405E-9372-BCC1E8E94C98}"/>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5BEA3A7D-208F-4352-8045-A8FE909E8344}"/>
              </a:ext>
            </a:extLst>
          </p:cNvPr>
          <p:cNvSpPr>
            <a:spLocks noGrp="1"/>
          </p:cNvSpPr>
          <p:nvPr>
            <p:ph type="sldNum" sz="quarter" idx="12"/>
          </p:nvPr>
        </p:nvSpPr>
        <p:spPr/>
        <p:txBody>
          <a:bodyPr/>
          <a:lstStyle/>
          <a:p>
            <a:fld id="{0881E01F-3A8A-4510-923D-F6EBD9863DDC}" type="slidenum">
              <a:rPr lang="en-GB" smtClean="0"/>
              <a:t>4</a:t>
            </a:fld>
            <a:endParaRPr lang="en-GB"/>
          </a:p>
        </p:txBody>
      </p:sp>
    </p:spTree>
    <p:extLst>
      <p:ext uri="{BB962C8B-B14F-4D97-AF65-F5344CB8AC3E}">
        <p14:creationId xmlns:p14="http://schemas.microsoft.com/office/powerpoint/2010/main" val="1265338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96082-CEB1-4121-A8E1-2EB838586242}"/>
              </a:ext>
            </a:extLst>
          </p:cNvPr>
          <p:cNvSpPr>
            <a:spLocks noGrp="1"/>
          </p:cNvSpPr>
          <p:nvPr>
            <p:ph type="title"/>
          </p:nvPr>
        </p:nvSpPr>
        <p:spPr/>
        <p:txBody>
          <a:bodyPr>
            <a:normAutofit/>
          </a:bodyPr>
          <a:lstStyle/>
          <a:p>
            <a:r>
              <a:rPr lang="en-GB" dirty="0"/>
              <a:t>Codes and slides:</a:t>
            </a:r>
          </a:p>
        </p:txBody>
      </p:sp>
      <p:pic>
        <p:nvPicPr>
          <p:cNvPr id="8" name="Content Placeholder 7">
            <a:extLst>
              <a:ext uri="{FF2B5EF4-FFF2-40B4-BE49-F238E27FC236}">
                <a16:creationId xmlns:a16="http://schemas.microsoft.com/office/drawing/2014/main" id="{C13DCFA7-CACE-4D51-BF24-A0A3ADB3D1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6457" y="1825625"/>
            <a:ext cx="8799086" cy="4351338"/>
          </a:xfrm>
        </p:spPr>
      </p:pic>
      <p:sp>
        <p:nvSpPr>
          <p:cNvPr id="4" name="Footer Placeholder 3">
            <a:extLst>
              <a:ext uri="{FF2B5EF4-FFF2-40B4-BE49-F238E27FC236}">
                <a16:creationId xmlns:a16="http://schemas.microsoft.com/office/drawing/2014/main" id="{2ECCDA42-9769-4F96-B083-8943135B9F57}"/>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863EBF19-2176-4473-A8C4-42FBE8618ADD}"/>
              </a:ext>
            </a:extLst>
          </p:cNvPr>
          <p:cNvSpPr>
            <a:spLocks noGrp="1"/>
          </p:cNvSpPr>
          <p:nvPr>
            <p:ph type="sldNum" sz="quarter" idx="12"/>
          </p:nvPr>
        </p:nvSpPr>
        <p:spPr/>
        <p:txBody>
          <a:bodyPr/>
          <a:lstStyle/>
          <a:p>
            <a:fld id="{0881E01F-3A8A-4510-923D-F6EBD9863DDC}" type="slidenum">
              <a:rPr lang="en-GB" smtClean="0"/>
              <a:t>5</a:t>
            </a:fld>
            <a:endParaRPr lang="en-GB"/>
          </a:p>
        </p:txBody>
      </p:sp>
      <p:sp>
        <p:nvSpPr>
          <p:cNvPr id="9" name="TextBox 8">
            <a:extLst>
              <a:ext uri="{FF2B5EF4-FFF2-40B4-BE49-F238E27FC236}">
                <a16:creationId xmlns:a16="http://schemas.microsoft.com/office/drawing/2014/main" id="{8AFBB2F9-B84F-4943-9909-CE2B22A74853}"/>
              </a:ext>
            </a:extLst>
          </p:cNvPr>
          <p:cNvSpPr txBox="1"/>
          <p:nvPr/>
        </p:nvSpPr>
        <p:spPr>
          <a:xfrm>
            <a:off x="707010" y="1291476"/>
            <a:ext cx="8465270" cy="523220"/>
          </a:xfrm>
          <a:prstGeom prst="rect">
            <a:avLst/>
          </a:prstGeom>
          <a:noFill/>
        </p:spPr>
        <p:txBody>
          <a:bodyPr wrap="square" rtlCol="0">
            <a:spAutoFit/>
          </a:bodyPr>
          <a:lstStyle/>
          <a:p>
            <a:r>
              <a:rPr lang="en-GB" sz="2800" dirty="0">
                <a:hlinkClick r:id="rId3"/>
              </a:rPr>
              <a:t>github.com/</a:t>
            </a:r>
            <a:r>
              <a:rPr lang="en-GB" sz="2800" dirty="0" err="1">
                <a:hlinkClick r:id="rId3"/>
              </a:rPr>
              <a:t>cagdastopcu</a:t>
            </a:r>
            <a:r>
              <a:rPr lang="en-GB" sz="2800" dirty="0">
                <a:hlinkClick r:id="rId3"/>
              </a:rPr>
              <a:t>/EMG_Processing_ECCN2019</a:t>
            </a:r>
            <a:endParaRPr lang="en-GB" sz="2800" dirty="0"/>
          </a:p>
        </p:txBody>
      </p:sp>
    </p:spTree>
    <p:extLst>
      <p:ext uri="{BB962C8B-B14F-4D97-AF65-F5344CB8AC3E}">
        <p14:creationId xmlns:p14="http://schemas.microsoft.com/office/powerpoint/2010/main" val="1284421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E3F87-4ECE-4328-8D90-89ADC653E6E8}"/>
              </a:ext>
            </a:extLst>
          </p:cNvPr>
          <p:cNvSpPr>
            <a:spLocks noGrp="1"/>
          </p:cNvSpPr>
          <p:nvPr>
            <p:ph type="title"/>
          </p:nvPr>
        </p:nvSpPr>
        <p:spPr/>
        <p:txBody>
          <a:bodyPr/>
          <a:lstStyle/>
          <a:p>
            <a:r>
              <a:rPr lang="en-GB" dirty="0"/>
              <a:t>Wavelet Packet</a:t>
            </a:r>
            <a:br>
              <a:rPr lang="en-GB" dirty="0"/>
            </a:br>
            <a:r>
              <a:rPr lang="en-GB" dirty="0"/>
              <a:t>Energy</a:t>
            </a:r>
          </a:p>
        </p:txBody>
      </p:sp>
      <p:pic>
        <p:nvPicPr>
          <p:cNvPr id="8" name="Content Placeholder 7">
            <a:extLst>
              <a:ext uri="{FF2B5EF4-FFF2-40B4-BE49-F238E27FC236}">
                <a16:creationId xmlns:a16="http://schemas.microsoft.com/office/drawing/2014/main" id="{25D39F59-3161-4827-9BFD-F46AA24206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411" y="2793678"/>
            <a:ext cx="5385827" cy="2697485"/>
          </a:xfrm>
        </p:spPr>
      </p:pic>
      <p:sp>
        <p:nvSpPr>
          <p:cNvPr id="4" name="Footer Placeholder 3">
            <a:extLst>
              <a:ext uri="{FF2B5EF4-FFF2-40B4-BE49-F238E27FC236}">
                <a16:creationId xmlns:a16="http://schemas.microsoft.com/office/drawing/2014/main" id="{9F10E3CD-2829-40B0-8D81-3CA29205B0BA}"/>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2E87B84F-2ABA-4BDF-8AFF-EE73E58CD7CD}"/>
              </a:ext>
            </a:extLst>
          </p:cNvPr>
          <p:cNvSpPr>
            <a:spLocks noGrp="1"/>
          </p:cNvSpPr>
          <p:nvPr>
            <p:ph type="sldNum" sz="quarter" idx="12"/>
          </p:nvPr>
        </p:nvSpPr>
        <p:spPr/>
        <p:txBody>
          <a:bodyPr/>
          <a:lstStyle/>
          <a:p>
            <a:fld id="{0881E01F-3A8A-4510-923D-F6EBD9863DDC}" type="slidenum">
              <a:rPr lang="en-GB" smtClean="0"/>
              <a:t>6</a:t>
            </a:fld>
            <a:endParaRPr lang="en-GB"/>
          </a:p>
        </p:txBody>
      </p:sp>
      <p:pic>
        <p:nvPicPr>
          <p:cNvPr id="6" name="Picture 5">
            <a:extLst>
              <a:ext uri="{FF2B5EF4-FFF2-40B4-BE49-F238E27FC236}">
                <a16:creationId xmlns:a16="http://schemas.microsoft.com/office/drawing/2014/main" id="{3C07CC7F-199F-472A-BBDD-3DF9C51BD20B}"/>
              </a:ext>
            </a:extLst>
          </p:cNvPr>
          <p:cNvPicPr>
            <a:picLocks noChangeAspect="1"/>
          </p:cNvPicPr>
          <p:nvPr/>
        </p:nvPicPr>
        <p:blipFill>
          <a:blip r:embed="rId3"/>
          <a:stretch>
            <a:fillRect/>
          </a:stretch>
        </p:blipFill>
        <p:spPr>
          <a:xfrm>
            <a:off x="5095875" y="933638"/>
            <a:ext cx="7096125" cy="2190750"/>
          </a:xfrm>
          <a:prstGeom prst="rect">
            <a:avLst/>
          </a:prstGeom>
        </p:spPr>
      </p:pic>
      <p:pic>
        <p:nvPicPr>
          <p:cNvPr id="10" name="Picture 9">
            <a:extLst>
              <a:ext uri="{FF2B5EF4-FFF2-40B4-BE49-F238E27FC236}">
                <a16:creationId xmlns:a16="http://schemas.microsoft.com/office/drawing/2014/main" id="{CEE6FEC1-7848-415A-BE7D-18ED656DDE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567" y="3278171"/>
            <a:ext cx="4846740" cy="2781541"/>
          </a:xfrm>
          <a:prstGeom prst="rect">
            <a:avLst/>
          </a:prstGeom>
        </p:spPr>
      </p:pic>
      <p:sp>
        <p:nvSpPr>
          <p:cNvPr id="11" name="TextBox 10">
            <a:extLst>
              <a:ext uri="{FF2B5EF4-FFF2-40B4-BE49-F238E27FC236}">
                <a16:creationId xmlns:a16="http://schemas.microsoft.com/office/drawing/2014/main" id="{46684D3D-270D-4CB7-B847-A3223840AFF7}"/>
              </a:ext>
            </a:extLst>
          </p:cNvPr>
          <p:cNvSpPr txBox="1"/>
          <p:nvPr/>
        </p:nvSpPr>
        <p:spPr>
          <a:xfrm>
            <a:off x="8389856" y="6356350"/>
            <a:ext cx="2454454" cy="369332"/>
          </a:xfrm>
          <a:prstGeom prst="rect">
            <a:avLst/>
          </a:prstGeom>
          <a:noFill/>
        </p:spPr>
        <p:txBody>
          <a:bodyPr wrap="none" rtlCol="0">
            <a:spAutoFit/>
          </a:bodyPr>
          <a:lstStyle/>
          <a:p>
            <a:r>
              <a:rPr lang="en-GB" dirty="0">
                <a:hlinkClick r:id="rId5" tooltip="getrecewpcdb5featCT.m"/>
              </a:rPr>
              <a:t>getrecewpcdb5featCT.m</a:t>
            </a:r>
            <a:endParaRPr lang="en-GB" dirty="0"/>
          </a:p>
        </p:txBody>
      </p:sp>
    </p:spTree>
    <p:extLst>
      <p:ext uri="{BB962C8B-B14F-4D97-AF65-F5344CB8AC3E}">
        <p14:creationId xmlns:p14="http://schemas.microsoft.com/office/powerpoint/2010/main" val="2902109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B6E0-B16A-43FA-912D-4D5DFFCBE78E}"/>
              </a:ext>
            </a:extLst>
          </p:cNvPr>
          <p:cNvSpPr>
            <a:spLocks noGrp="1"/>
          </p:cNvSpPr>
          <p:nvPr>
            <p:ph type="title"/>
          </p:nvPr>
        </p:nvSpPr>
        <p:spPr/>
        <p:txBody>
          <a:bodyPr/>
          <a:lstStyle/>
          <a:p>
            <a:r>
              <a:rPr lang="en-GB" dirty="0"/>
              <a:t>Hilbert Transform</a:t>
            </a:r>
            <a:br>
              <a:rPr lang="en-GB" dirty="0"/>
            </a:br>
            <a:r>
              <a:rPr lang="en-GB" dirty="0"/>
              <a:t>Amplitude</a:t>
            </a:r>
          </a:p>
        </p:txBody>
      </p:sp>
      <p:pic>
        <p:nvPicPr>
          <p:cNvPr id="7" name="Content Placeholder 6">
            <a:extLst>
              <a:ext uri="{FF2B5EF4-FFF2-40B4-BE49-F238E27FC236}">
                <a16:creationId xmlns:a16="http://schemas.microsoft.com/office/drawing/2014/main" id="{38FDF6FF-73A1-49C5-A94A-4E9E0D339E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43669"/>
            <a:ext cx="4652240" cy="2412168"/>
          </a:xfrm>
        </p:spPr>
      </p:pic>
      <p:sp>
        <p:nvSpPr>
          <p:cNvPr id="4" name="Footer Placeholder 3">
            <a:extLst>
              <a:ext uri="{FF2B5EF4-FFF2-40B4-BE49-F238E27FC236}">
                <a16:creationId xmlns:a16="http://schemas.microsoft.com/office/drawing/2014/main" id="{E8C7783A-49BF-451D-91B9-00BBD135DFEE}"/>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42A3D023-EA5C-4008-9C31-337F31296F90}"/>
              </a:ext>
            </a:extLst>
          </p:cNvPr>
          <p:cNvSpPr>
            <a:spLocks noGrp="1"/>
          </p:cNvSpPr>
          <p:nvPr>
            <p:ph type="sldNum" sz="quarter" idx="12"/>
          </p:nvPr>
        </p:nvSpPr>
        <p:spPr/>
        <p:txBody>
          <a:bodyPr/>
          <a:lstStyle/>
          <a:p>
            <a:fld id="{0881E01F-3A8A-4510-923D-F6EBD9863DDC}" type="slidenum">
              <a:rPr lang="en-GB" smtClean="0"/>
              <a:t>7</a:t>
            </a:fld>
            <a:endParaRPr lang="en-GB"/>
          </a:p>
        </p:txBody>
      </p:sp>
      <p:pic>
        <p:nvPicPr>
          <p:cNvPr id="9" name="Picture 8">
            <a:extLst>
              <a:ext uri="{FF2B5EF4-FFF2-40B4-BE49-F238E27FC236}">
                <a16:creationId xmlns:a16="http://schemas.microsoft.com/office/drawing/2014/main" id="{F2FD5910-C82C-4E0C-B350-788D50F0D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759" y="1844280"/>
            <a:ext cx="4843282" cy="2511557"/>
          </a:xfrm>
          <a:prstGeom prst="rect">
            <a:avLst/>
          </a:prstGeom>
        </p:spPr>
      </p:pic>
      <p:sp>
        <p:nvSpPr>
          <p:cNvPr id="10" name="TextBox 9">
            <a:extLst>
              <a:ext uri="{FF2B5EF4-FFF2-40B4-BE49-F238E27FC236}">
                <a16:creationId xmlns:a16="http://schemas.microsoft.com/office/drawing/2014/main" id="{50CA07AF-0360-4465-8DB5-8ABAC6D86EB2}"/>
              </a:ext>
            </a:extLst>
          </p:cNvPr>
          <p:cNvSpPr txBox="1"/>
          <p:nvPr/>
        </p:nvSpPr>
        <p:spPr>
          <a:xfrm>
            <a:off x="3073138" y="1792837"/>
            <a:ext cx="2500236" cy="923330"/>
          </a:xfrm>
          <a:prstGeom prst="rect">
            <a:avLst/>
          </a:prstGeom>
          <a:noFill/>
        </p:spPr>
        <p:txBody>
          <a:bodyPr wrap="none" rtlCol="0">
            <a:spAutoFit/>
          </a:bodyPr>
          <a:lstStyle/>
          <a:p>
            <a:r>
              <a:rPr lang="en-GB" b="1" dirty="0"/>
              <a:t>Envelope of </a:t>
            </a:r>
            <a:r>
              <a:rPr lang="en-GB" b="1" dirty="0" err="1"/>
              <a:t>iEEG</a:t>
            </a:r>
            <a:r>
              <a:rPr lang="en-GB" b="1" dirty="0"/>
              <a:t> during</a:t>
            </a:r>
          </a:p>
          <a:p>
            <a:r>
              <a:rPr lang="en-GB" b="1" dirty="0"/>
              <a:t>a cognitive task</a:t>
            </a:r>
          </a:p>
          <a:p>
            <a:r>
              <a:rPr lang="en-GB" b="1" dirty="0"/>
              <a:t>high gamma (70-110 Hz)</a:t>
            </a:r>
          </a:p>
        </p:txBody>
      </p:sp>
      <p:pic>
        <p:nvPicPr>
          <p:cNvPr id="12" name="Picture 11">
            <a:extLst>
              <a:ext uri="{FF2B5EF4-FFF2-40B4-BE49-F238E27FC236}">
                <a16:creationId xmlns:a16="http://schemas.microsoft.com/office/drawing/2014/main" id="{32CC2EB9-7FD0-419A-9E9B-C4439F8B9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608818"/>
            <a:ext cx="7925487" cy="434378"/>
          </a:xfrm>
          <a:prstGeom prst="rect">
            <a:avLst/>
          </a:prstGeom>
        </p:spPr>
      </p:pic>
      <p:sp>
        <p:nvSpPr>
          <p:cNvPr id="13" name="TextBox 12">
            <a:extLst>
              <a:ext uri="{FF2B5EF4-FFF2-40B4-BE49-F238E27FC236}">
                <a16:creationId xmlns:a16="http://schemas.microsoft.com/office/drawing/2014/main" id="{1803D81F-DF53-491B-B78A-E6F54D00821B}"/>
              </a:ext>
            </a:extLst>
          </p:cNvPr>
          <p:cNvSpPr txBox="1"/>
          <p:nvPr/>
        </p:nvSpPr>
        <p:spPr>
          <a:xfrm>
            <a:off x="7183225" y="5297864"/>
            <a:ext cx="2171620" cy="369332"/>
          </a:xfrm>
          <a:prstGeom prst="rect">
            <a:avLst/>
          </a:prstGeom>
          <a:noFill/>
        </p:spPr>
        <p:txBody>
          <a:bodyPr wrap="none" rtlCol="0">
            <a:spAutoFit/>
          </a:bodyPr>
          <a:lstStyle/>
          <a:p>
            <a:r>
              <a:rPr lang="en-GB" dirty="0" err="1">
                <a:hlinkClick r:id="rId5" tooltip="getAmplitudeHTCT.m"/>
              </a:rPr>
              <a:t>getAmplitudeHTCT.m</a:t>
            </a:r>
            <a:endParaRPr lang="en-GB" dirty="0"/>
          </a:p>
        </p:txBody>
      </p:sp>
    </p:spTree>
    <p:extLst>
      <p:ext uri="{BB962C8B-B14F-4D97-AF65-F5344CB8AC3E}">
        <p14:creationId xmlns:p14="http://schemas.microsoft.com/office/powerpoint/2010/main" val="754764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B678-4993-4DB3-9106-253D60A849C5}"/>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AFC4C73E-F535-4C5A-9C49-CD9E31B3945E}"/>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A20D379E-4C86-4D8E-A655-7E0A08E25403}"/>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F34F96F5-4711-4D7D-8DA3-17298F44BBCC}"/>
              </a:ext>
            </a:extLst>
          </p:cNvPr>
          <p:cNvSpPr>
            <a:spLocks noGrp="1"/>
          </p:cNvSpPr>
          <p:nvPr>
            <p:ph type="sldNum" sz="quarter" idx="12"/>
          </p:nvPr>
        </p:nvSpPr>
        <p:spPr/>
        <p:txBody>
          <a:bodyPr/>
          <a:lstStyle/>
          <a:p>
            <a:fld id="{0881E01F-3A8A-4510-923D-F6EBD9863DDC}" type="slidenum">
              <a:rPr lang="en-GB" smtClean="0"/>
              <a:t>8</a:t>
            </a:fld>
            <a:endParaRPr lang="en-GB"/>
          </a:p>
        </p:txBody>
      </p:sp>
      <p:pic>
        <p:nvPicPr>
          <p:cNvPr id="7" name="Content Placeholder 4">
            <a:extLst>
              <a:ext uri="{FF2B5EF4-FFF2-40B4-BE49-F238E27FC236}">
                <a16:creationId xmlns:a16="http://schemas.microsoft.com/office/drawing/2014/main" id="{99CE99C7-DA58-468F-A2F6-20C9DAB46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98152"/>
            <a:ext cx="10905066" cy="5261695"/>
          </a:xfrm>
          <a:prstGeom prst="rect">
            <a:avLst/>
          </a:prstGeom>
        </p:spPr>
      </p:pic>
    </p:spTree>
    <p:extLst>
      <p:ext uri="{BB962C8B-B14F-4D97-AF65-F5344CB8AC3E}">
        <p14:creationId xmlns:p14="http://schemas.microsoft.com/office/powerpoint/2010/main" val="200308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63023-23FD-4AA5-836F-939EEE514454}"/>
              </a:ext>
            </a:extLst>
          </p:cNvPr>
          <p:cNvSpPr>
            <a:spLocks noGrp="1"/>
          </p:cNvSpPr>
          <p:nvPr>
            <p:ph type="title"/>
          </p:nvPr>
        </p:nvSpPr>
        <p:spPr/>
        <p:txBody>
          <a:bodyPr/>
          <a:lstStyle/>
          <a:p>
            <a:r>
              <a:rPr lang="en-GB" dirty="0"/>
              <a:t>Multi-taper time-frequency spectrum</a:t>
            </a:r>
          </a:p>
        </p:txBody>
      </p:sp>
      <p:pic>
        <p:nvPicPr>
          <p:cNvPr id="7" name="Content Placeholder 6">
            <a:extLst>
              <a:ext uri="{FF2B5EF4-FFF2-40B4-BE49-F238E27FC236}">
                <a16:creationId xmlns:a16="http://schemas.microsoft.com/office/drawing/2014/main" id="{B66FAC81-4391-42DB-91A5-042123B42E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47850"/>
            <a:ext cx="7952960" cy="3713964"/>
          </a:xfrm>
        </p:spPr>
      </p:pic>
      <p:sp>
        <p:nvSpPr>
          <p:cNvPr id="4" name="Footer Placeholder 3">
            <a:extLst>
              <a:ext uri="{FF2B5EF4-FFF2-40B4-BE49-F238E27FC236}">
                <a16:creationId xmlns:a16="http://schemas.microsoft.com/office/drawing/2014/main" id="{E883294C-D6D1-4AC4-8D71-B3044CF77AC3}"/>
              </a:ext>
            </a:extLst>
          </p:cNvPr>
          <p:cNvSpPr>
            <a:spLocks noGrp="1"/>
          </p:cNvSpPr>
          <p:nvPr>
            <p:ph type="ftr" sz="quarter" idx="11"/>
          </p:nvPr>
        </p:nvSpPr>
        <p:spPr/>
        <p:txBody>
          <a:bodyPr/>
          <a:lstStyle/>
          <a:p>
            <a:r>
              <a:rPr lang="en-GB"/>
              <a:t>Çağdaş Topçu, Neurophysiological approach to rehabilitation after full-face transplants</a:t>
            </a:r>
          </a:p>
        </p:txBody>
      </p:sp>
      <p:sp>
        <p:nvSpPr>
          <p:cNvPr id="5" name="Slide Number Placeholder 4">
            <a:extLst>
              <a:ext uri="{FF2B5EF4-FFF2-40B4-BE49-F238E27FC236}">
                <a16:creationId xmlns:a16="http://schemas.microsoft.com/office/drawing/2014/main" id="{1B73B346-A664-4316-8A75-C1DF99BD92CD}"/>
              </a:ext>
            </a:extLst>
          </p:cNvPr>
          <p:cNvSpPr>
            <a:spLocks noGrp="1"/>
          </p:cNvSpPr>
          <p:nvPr>
            <p:ph type="sldNum" sz="quarter" idx="12"/>
          </p:nvPr>
        </p:nvSpPr>
        <p:spPr/>
        <p:txBody>
          <a:bodyPr/>
          <a:lstStyle/>
          <a:p>
            <a:fld id="{0881E01F-3A8A-4510-923D-F6EBD9863DDC}" type="slidenum">
              <a:rPr lang="en-GB" smtClean="0"/>
              <a:t>9</a:t>
            </a:fld>
            <a:endParaRPr lang="en-GB"/>
          </a:p>
        </p:txBody>
      </p:sp>
      <p:sp>
        <p:nvSpPr>
          <p:cNvPr id="8" name="TextBox 7">
            <a:extLst>
              <a:ext uri="{FF2B5EF4-FFF2-40B4-BE49-F238E27FC236}">
                <a16:creationId xmlns:a16="http://schemas.microsoft.com/office/drawing/2014/main" id="{AFFD440B-80C7-493E-9C4C-E55A30F7468E}"/>
              </a:ext>
            </a:extLst>
          </p:cNvPr>
          <p:cNvSpPr txBox="1"/>
          <p:nvPr/>
        </p:nvSpPr>
        <p:spPr>
          <a:xfrm>
            <a:off x="8776234" y="3377187"/>
            <a:ext cx="2645596" cy="1477328"/>
          </a:xfrm>
          <a:prstGeom prst="rect">
            <a:avLst/>
          </a:prstGeom>
          <a:noFill/>
        </p:spPr>
        <p:txBody>
          <a:bodyPr wrap="none" rtlCol="0">
            <a:spAutoFit/>
          </a:bodyPr>
          <a:lstStyle/>
          <a:p>
            <a:r>
              <a:rPr lang="en-GB" b="1" dirty="0" err="1"/>
              <a:t>mtspecgramc</a:t>
            </a:r>
            <a:r>
              <a:rPr lang="en-GB" b="1" dirty="0"/>
              <a:t>() </a:t>
            </a:r>
            <a:r>
              <a:rPr lang="en-GB" dirty="0"/>
              <a:t>function </a:t>
            </a:r>
          </a:p>
          <a:p>
            <a:r>
              <a:rPr lang="en-GB" dirty="0"/>
              <a:t>from the </a:t>
            </a:r>
            <a:r>
              <a:rPr lang="en-GB" dirty="0" err="1"/>
              <a:t>Chronux</a:t>
            </a:r>
            <a:r>
              <a:rPr lang="en-GB" dirty="0"/>
              <a:t> toolbox</a:t>
            </a:r>
          </a:p>
          <a:p>
            <a:r>
              <a:rPr lang="en-GB" dirty="0">
                <a:hlinkClick r:id="rId3"/>
              </a:rPr>
              <a:t>http://chronux.org/</a:t>
            </a:r>
            <a:endParaRPr lang="en-GB" dirty="0"/>
          </a:p>
          <a:p>
            <a:r>
              <a:rPr lang="en-GB" dirty="0"/>
              <a:t>Sample usage &gt;&gt;</a:t>
            </a:r>
          </a:p>
          <a:p>
            <a:r>
              <a:rPr lang="en-GB" dirty="0" err="1">
                <a:hlinkClick r:id="rId4" tooltip="freqAnalysisEMG.m"/>
              </a:rPr>
              <a:t>freqAnalysisEMG.m</a:t>
            </a:r>
            <a:endParaRPr lang="en-GB" dirty="0"/>
          </a:p>
        </p:txBody>
      </p:sp>
    </p:spTree>
    <p:extLst>
      <p:ext uri="{BB962C8B-B14F-4D97-AF65-F5344CB8AC3E}">
        <p14:creationId xmlns:p14="http://schemas.microsoft.com/office/powerpoint/2010/main" val="2761931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3865</TotalTime>
  <Words>799</Words>
  <Application>Microsoft Office PowerPoint</Application>
  <PresentationFormat>Widescreen</PresentationFormat>
  <Paragraphs>134</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 Unicode MS</vt:lpstr>
      <vt:lpstr>-apple-system</vt:lpstr>
      <vt:lpstr>Arial</vt:lpstr>
      <vt:lpstr>Calibri</vt:lpstr>
      <vt:lpstr>Calibri Light</vt:lpstr>
      <vt:lpstr>Cambria Math</vt:lpstr>
      <vt:lpstr>Open Sans</vt:lpstr>
      <vt:lpstr>Wingdings</vt:lpstr>
      <vt:lpstr>Office Theme</vt:lpstr>
      <vt:lpstr>Neurophysiological approach to rehabilitation after full-face transplants</vt:lpstr>
      <vt:lpstr>PowerPoint Presentation</vt:lpstr>
      <vt:lpstr>Outline</vt:lpstr>
      <vt:lpstr>PowerPoint Presentation</vt:lpstr>
      <vt:lpstr>Codes and slides:</vt:lpstr>
      <vt:lpstr>Wavelet Packet Energy</vt:lpstr>
      <vt:lpstr>Hilbert Transform Amplitude</vt:lpstr>
      <vt:lpstr>PowerPoint Presentation</vt:lpstr>
      <vt:lpstr>Multi-taper time-frequency spectrum</vt:lpstr>
      <vt:lpstr>Fuzzy Entropy (FuzzyEn)</vt:lpstr>
      <vt:lpstr>Onset detection - FuzzyEn</vt:lpstr>
      <vt:lpstr>PowerPoint Presentation</vt:lpstr>
      <vt:lpstr>Happiness facial expression</vt:lpstr>
      <vt:lpstr>Muscle Synergies - Happiness</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Neurophysiological approach to rehabilitation after full face transplants</dc:title>
  <dc:creator>cagdas</dc:creator>
  <cp:lastModifiedBy>cagdas</cp:lastModifiedBy>
  <cp:revision>97</cp:revision>
  <dcterms:created xsi:type="dcterms:W3CDTF">2019-05-14T20:21:47Z</dcterms:created>
  <dcterms:modified xsi:type="dcterms:W3CDTF">2019-06-07T09:26:05Z</dcterms:modified>
</cp:coreProperties>
</file>